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75" r:id="rId3"/>
    <p:sldId id="276" r:id="rId4"/>
    <p:sldId id="317" r:id="rId5"/>
    <p:sldId id="278" r:id="rId6"/>
    <p:sldId id="279" r:id="rId7"/>
    <p:sldId id="280" r:id="rId8"/>
    <p:sldId id="281" r:id="rId9"/>
    <p:sldId id="282" r:id="rId10"/>
    <p:sldId id="283" r:id="rId11"/>
    <p:sldId id="284" r:id="rId12"/>
    <p:sldId id="286" r:id="rId13"/>
    <p:sldId id="287" r:id="rId14"/>
    <p:sldId id="288" r:id="rId15"/>
    <p:sldId id="289" r:id="rId16"/>
    <p:sldId id="285" r:id="rId17"/>
    <p:sldId id="290" r:id="rId18"/>
    <p:sldId id="291" r:id="rId19"/>
    <p:sldId id="292" r:id="rId20"/>
    <p:sldId id="294" r:id="rId21"/>
    <p:sldId id="295" r:id="rId22"/>
    <p:sldId id="296" r:id="rId23"/>
    <p:sldId id="297" r:id="rId24"/>
    <p:sldId id="298" r:id="rId25"/>
    <p:sldId id="257" r:id="rId26"/>
    <p:sldId id="318" r:id="rId27"/>
    <p:sldId id="300" r:id="rId28"/>
    <p:sldId id="301" r:id="rId29"/>
    <p:sldId id="302" r:id="rId30"/>
    <p:sldId id="304" r:id="rId31"/>
    <p:sldId id="303" r:id="rId32"/>
    <p:sldId id="299" r:id="rId33"/>
    <p:sldId id="306" r:id="rId34"/>
    <p:sldId id="305" r:id="rId35"/>
    <p:sldId id="307" r:id="rId36"/>
    <p:sldId id="310" r:id="rId37"/>
    <p:sldId id="313" r:id="rId38"/>
    <p:sldId id="312" r:id="rId39"/>
    <p:sldId id="311" r:id="rId40"/>
    <p:sldId id="308" r:id="rId41"/>
    <p:sldId id="316" r:id="rId42"/>
    <p:sldId id="314" r:id="rId43"/>
    <p:sldId id="315" r:id="rId4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E0CA3E6-46A8-C34E-8CA2-94F7199464A4}">
          <p14:sldIdLst>
            <p14:sldId id="256"/>
            <p14:sldId id="275"/>
            <p14:sldId id="276"/>
            <p14:sldId id="317"/>
            <p14:sldId id="278"/>
            <p14:sldId id="279"/>
            <p14:sldId id="280"/>
            <p14:sldId id="281"/>
            <p14:sldId id="282"/>
            <p14:sldId id="283"/>
            <p14:sldId id="284"/>
            <p14:sldId id="286"/>
            <p14:sldId id="287"/>
            <p14:sldId id="288"/>
            <p14:sldId id="289"/>
            <p14:sldId id="285"/>
            <p14:sldId id="290"/>
            <p14:sldId id="291"/>
            <p14:sldId id="292"/>
            <p14:sldId id="294"/>
            <p14:sldId id="295"/>
            <p14:sldId id="296"/>
            <p14:sldId id="297"/>
            <p14:sldId id="298"/>
            <p14:sldId id="257"/>
            <p14:sldId id="318"/>
            <p14:sldId id="300"/>
            <p14:sldId id="301"/>
            <p14:sldId id="302"/>
            <p14:sldId id="304"/>
            <p14:sldId id="303"/>
            <p14:sldId id="299"/>
            <p14:sldId id="306"/>
            <p14:sldId id="305"/>
            <p14:sldId id="307"/>
            <p14:sldId id="310"/>
            <p14:sldId id="313"/>
            <p14:sldId id="312"/>
            <p14:sldId id="311"/>
            <p14:sldId id="308"/>
            <p14:sldId id="316"/>
            <p14:sldId id="314"/>
            <p14:sldId id="3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23" autoAdjust="0"/>
    <p:restoredTop sz="93195"/>
  </p:normalViewPr>
  <p:slideViewPr>
    <p:cSldViewPr snapToGrid="0" snapToObjects="1">
      <p:cViewPr varScale="1">
        <p:scale>
          <a:sx n="105" d="100"/>
          <a:sy n="105" d="100"/>
        </p:scale>
        <p:origin x="150"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14E8D-5613-B843-B059-B51BD8EF2A8E}" type="datetimeFigureOut">
              <a:rPr lang="ru-RU" smtClean="0"/>
              <a:t>03.09.2019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C436B-6B30-DC43-A334-45207366696B}" type="slidenum">
              <a:rPr lang="ru-RU" smtClean="0"/>
              <a:t>‹#›</a:t>
            </a:fld>
            <a:endParaRPr lang="ru-RU"/>
          </a:p>
        </p:txBody>
      </p:sp>
    </p:spTree>
    <p:extLst>
      <p:ext uri="{BB962C8B-B14F-4D97-AF65-F5344CB8AC3E}">
        <p14:creationId xmlns:p14="http://schemas.microsoft.com/office/powerpoint/2010/main" val="30319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0C436B-6B30-DC43-A334-45207366696B}" type="slidenum">
              <a:rPr lang="ru-RU" smtClean="0"/>
              <a:t>1</a:t>
            </a:fld>
            <a:endParaRPr lang="ru-RU" dirty="0"/>
          </a:p>
        </p:txBody>
      </p:sp>
    </p:spTree>
    <p:extLst>
      <p:ext uri="{BB962C8B-B14F-4D97-AF65-F5344CB8AC3E}">
        <p14:creationId xmlns:p14="http://schemas.microsoft.com/office/powerpoint/2010/main" val="1999911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10</a:t>
            </a:fld>
            <a:endParaRPr lang="ru-RU" dirty="0"/>
          </a:p>
        </p:txBody>
      </p:sp>
    </p:spTree>
    <p:extLst>
      <p:ext uri="{BB962C8B-B14F-4D97-AF65-F5344CB8AC3E}">
        <p14:creationId xmlns:p14="http://schemas.microsoft.com/office/powerpoint/2010/main" val="1487988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11</a:t>
            </a:fld>
            <a:endParaRPr lang="ru-RU" dirty="0"/>
          </a:p>
        </p:txBody>
      </p:sp>
    </p:spTree>
    <p:extLst>
      <p:ext uri="{BB962C8B-B14F-4D97-AF65-F5344CB8AC3E}">
        <p14:creationId xmlns:p14="http://schemas.microsoft.com/office/powerpoint/2010/main" val="1487988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12</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13</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14</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15</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16</a:t>
            </a:fld>
            <a:endParaRPr lang="ru-RU" dirty="0"/>
          </a:p>
        </p:txBody>
      </p:sp>
    </p:spTree>
    <p:extLst>
      <p:ext uri="{BB962C8B-B14F-4D97-AF65-F5344CB8AC3E}">
        <p14:creationId xmlns:p14="http://schemas.microsoft.com/office/powerpoint/2010/main" val="913618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786F64EB-14DE-264C-980D-B74C5309E39F}" type="slidenum">
              <a:rPr lang="ru-RU" smtClean="0"/>
              <a:pPr/>
              <a:t>17</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18</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19</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2</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21</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22</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23</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3</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4</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5</a:t>
            </a:fld>
            <a:endParaRPr lang="ru-RU" dirty="0"/>
          </a:p>
        </p:txBody>
      </p:sp>
    </p:spTree>
    <p:extLst>
      <p:ext uri="{BB962C8B-B14F-4D97-AF65-F5344CB8AC3E}">
        <p14:creationId xmlns:p14="http://schemas.microsoft.com/office/powerpoint/2010/main" val="179075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6</a:t>
            </a:fld>
            <a:endParaRPr lang="ru-RU" dirty="0"/>
          </a:p>
        </p:txBody>
      </p:sp>
    </p:spTree>
    <p:extLst>
      <p:ext uri="{BB962C8B-B14F-4D97-AF65-F5344CB8AC3E}">
        <p14:creationId xmlns:p14="http://schemas.microsoft.com/office/powerpoint/2010/main" val="195390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7</a:t>
            </a:fld>
            <a:endParaRPr lang="ru-RU" dirty="0"/>
          </a:p>
        </p:txBody>
      </p:sp>
    </p:spTree>
    <p:extLst>
      <p:ext uri="{BB962C8B-B14F-4D97-AF65-F5344CB8AC3E}">
        <p14:creationId xmlns:p14="http://schemas.microsoft.com/office/powerpoint/2010/main" val="1369639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8</a:t>
            </a:fld>
            <a:endParaRPr lang="ru-RU" dirty="0"/>
          </a:p>
        </p:txBody>
      </p:sp>
    </p:spTree>
    <p:extLst>
      <p:ext uri="{BB962C8B-B14F-4D97-AF65-F5344CB8AC3E}">
        <p14:creationId xmlns:p14="http://schemas.microsoft.com/office/powerpoint/2010/main" val="1796765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9</a:t>
            </a:fld>
            <a:endParaRPr lang="ru-RU" dirty="0"/>
          </a:p>
        </p:txBody>
      </p:sp>
    </p:spTree>
    <p:extLst>
      <p:ext uri="{BB962C8B-B14F-4D97-AF65-F5344CB8AC3E}">
        <p14:creationId xmlns:p14="http://schemas.microsoft.com/office/powerpoint/2010/main" val="148798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9D7C331-4F39-B741-AAFB-831C764F221E}" type="datetimeFigureOut">
              <a:rPr lang="ru-RU" smtClean="0"/>
              <a:t>03.09.2019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560864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A9D7C331-4F39-B741-AAFB-831C764F221E}" type="datetimeFigureOut">
              <a:rPr lang="ru-RU" smtClean="0"/>
              <a:t>03.09.2019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70997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en-US"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A9D7C331-4F39-B741-AAFB-831C764F221E}" type="datetimeFigureOut">
              <a:rPr lang="ru-RU" smtClean="0"/>
              <a:t>03.09.2019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1158800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bg>
      <p:bgPr>
        <a:solidFill>
          <a:schemeClr val="bg1"/>
        </a:solidFill>
        <a:effectLst/>
      </p:bgPr>
    </p:bg>
    <p:spTree>
      <p:nvGrpSpPr>
        <p:cNvPr id="1" name=""/>
        <p:cNvGrpSpPr/>
        <p:nvPr/>
      </p:nvGrpSpPr>
      <p:grpSpPr>
        <a:xfrm>
          <a:off x="0" y="0"/>
          <a:ext cx="0" cy="0"/>
          <a:chOff x="0" y="0"/>
          <a:chExt cx="0" cy="0"/>
        </a:xfrm>
      </p:grpSpPr>
      <p:sp>
        <p:nvSpPr>
          <p:cNvPr id="3" name="Прямоугольник 2"/>
          <p:cNvSpPr/>
          <p:nvPr userDrawn="1"/>
        </p:nvSpPr>
        <p:spPr>
          <a:xfrm>
            <a:off x="0" y="0"/>
            <a:ext cx="12192000" cy="781050"/>
          </a:xfrm>
          <a:prstGeom prst="rect">
            <a:avLst/>
          </a:prstGeom>
          <a:gradFill flip="none" rotWithShape="1">
            <a:gsLst>
              <a:gs pos="9000">
                <a:srgbClr val="0D3E8D"/>
              </a:gs>
              <a:gs pos="50000">
                <a:srgbClr val="2A63A8">
                  <a:shade val="67500"/>
                  <a:satMod val="115000"/>
                </a:srgbClr>
              </a:gs>
              <a:gs pos="100000">
                <a:srgbClr val="2A63A8">
                  <a:shade val="100000"/>
                  <a:satMod val="115000"/>
                </a:srgbClr>
              </a:gs>
            </a:gsLst>
            <a:path path="circle">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ru-RU"/>
          </a:p>
        </p:txBody>
      </p:sp>
      <p:sp>
        <p:nvSpPr>
          <p:cNvPr id="7" name="TextBox 6"/>
          <p:cNvSpPr txBox="1">
            <a:spLocks noChangeArrowheads="1"/>
          </p:cNvSpPr>
          <p:nvPr userDrawn="1"/>
        </p:nvSpPr>
        <p:spPr bwMode="auto">
          <a:xfrm>
            <a:off x="8399587" y="6443667"/>
            <a:ext cx="3190631" cy="369887"/>
          </a:xfrm>
          <a:prstGeom prst="rect">
            <a:avLst/>
          </a:prstGeom>
          <a:noFill/>
          <a:ln>
            <a:noFill/>
          </a:ln>
          <a:extLst/>
        </p:spPr>
        <p:txBody>
          <a:bodyPr lIns="91431" tIns="45716" rIns="91431" bIns="45716">
            <a:spAutoFit/>
          </a:bodyPr>
          <a:lstStyle>
            <a:lvl1pPr eaLnBrk="0" hangingPunct="0">
              <a:defRPr sz="900" b="1">
                <a:solidFill>
                  <a:schemeClr val="tx1"/>
                </a:solidFill>
                <a:latin typeface="Arial" charset="0"/>
                <a:cs typeface="Arial" charset="0"/>
              </a:defRPr>
            </a:lvl1pPr>
            <a:lvl2pPr marL="742950" indent="-285750" eaLnBrk="0" hangingPunct="0">
              <a:defRPr sz="900" b="1">
                <a:solidFill>
                  <a:schemeClr val="tx1"/>
                </a:solidFill>
                <a:latin typeface="Arial" charset="0"/>
                <a:cs typeface="Arial" charset="0"/>
              </a:defRPr>
            </a:lvl2pPr>
            <a:lvl3pPr marL="1143000" indent="-228600" eaLnBrk="0" hangingPunct="0">
              <a:defRPr sz="900" b="1">
                <a:solidFill>
                  <a:schemeClr val="tx1"/>
                </a:solidFill>
                <a:latin typeface="Arial" charset="0"/>
                <a:cs typeface="Arial" charset="0"/>
              </a:defRPr>
            </a:lvl3pPr>
            <a:lvl4pPr marL="1600200" indent="-228600" eaLnBrk="0" hangingPunct="0">
              <a:defRPr sz="900" b="1">
                <a:solidFill>
                  <a:schemeClr val="tx1"/>
                </a:solidFill>
                <a:latin typeface="Arial" charset="0"/>
                <a:cs typeface="Arial" charset="0"/>
              </a:defRPr>
            </a:lvl4pPr>
            <a:lvl5pPr marL="2057400" indent="-228600" eaLnBrk="0" hangingPunct="0">
              <a:defRPr sz="900" b="1">
                <a:solidFill>
                  <a:schemeClr val="tx1"/>
                </a:solidFill>
                <a:latin typeface="Arial" charset="0"/>
                <a:cs typeface="Arial" charset="0"/>
              </a:defRPr>
            </a:lvl5pPr>
            <a:lvl6pPr marL="2514600" indent="-228600" eaLnBrk="0" fontAlgn="base" hangingPunct="0">
              <a:spcBef>
                <a:spcPct val="0"/>
              </a:spcBef>
              <a:spcAft>
                <a:spcPct val="0"/>
              </a:spcAft>
              <a:defRPr sz="900" b="1">
                <a:solidFill>
                  <a:schemeClr val="tx1"/>
                </a:solidFill>
                <a:latin typeface="Arial" charset="0"/>
                <a:cs typeface="Arial" charset="0"/>
              </a:defRPr>
            </a:lvl6pPr>
            <a:lvl7pPr marL="2971800" indent="-228600" eaLnBrk="0" fontAlgn="base" hangingPunct="0">
              <a:spcBef>
                <a:spcPct val="0"/>
              </a:spcBef>
              <a:spcAft>
                <a:spcPct val="0"/>
              </a:spcAft>
              <a:defRPr sz="900" b="1">
                <a:solidFill>
                  <a:schemeClr val="tx1"/>
                </a:solidFill>
                <a:latin typeface="Arial" charset="0"/>
                <a:cs typeface="Arial" charset="0"/>
              </a:defRPr>
            </a:lvl7pPr>
            <a:lvl8pPr marL="3429000" indent="-228600" eaLnBrk="0" fontAlgn="base" hangingPunct="0">
              <a:spcBef>
                <a:spcPct val="0"/>
              </a:spcBef>
              <a:spcAft>
                <a:spcPct val="0"/>
              </a:spcAft>
              <a:defRPr sz="900" b="1">
                <a:solidFill>
                  <a:schemeClr val="tx1"/>
                </a:solidFill>
                <a:latin typeface="Arial" charset="0"/>
                <a:cs typeface="Arial" charset="0"/>
              </a:defRPr>
            </a:lvl8pPr>
            <a:lvl9pPr marL="3886200" indent="-228600" eaLnBrk="0" fontAlgn="base" hangingPunct="0">
              <a:spcBef>
                <a:spcPct val="0"/>
              </a:spcBef>
              <a:spcAft>
                <a:spcPct val="0"/>
              </a:spcAft>
              <a:defRPr sz="900" b="1">
                <a:solidFill>
                  <a:schemeClr val="tx1"/>
                </a:solidFill>
                <a:latin typeface="Arial" charset="0"/>
                <a:cs typeface="Arial" charset="0"/>
              </a:defRPr>
            </a:lvl9pPr>
          </a:lstStyle>
          <a:p>
            <a:pPr algn="r" eaLnBrk="1" hangingPunct="1">
              <a:defRPr/>
            </a:pPr>
            <a:fld id="{11964AAD-D0EE-4430-A325-B59C766D8D82}" type="slidenum">
              <a:rPr lang="ru-RU" sz="1800" smtClean="0">
                <a:solidFill>
                  <a:schemeClr val="tx2"/>
                </a:solidFill>
                <a:latin typeface="Tahoma" pitchFamily="34" charset="0"/>
                <a:cs typeface="Tahoma" pitchFamily="34" charset="0"/>
              </a:rPr>
              <a:pPr algn="r" eaLnBrk="1" hangingPunct="1">
                <a:defRPr/>
              </a:pPr>
              <a:t>‹#›</a:t>
            </a:fld>
            <a:endParaRPr lang="ru-RU" sz="1800" dirty="0" smtClean="0">
              <a:solidFill>
                <a:schemeClr val="tx2"/>
              </a:solidFill>
              <a:latin typeface="Tahoma" pitchFamily="34" charset="0"/>
              <a:cs typeface="Tahoma" pitchFamily="34" charset="0"/>
            </a:endParaRPr>
          </a:p>
        </p:txBody>
      </p:sp>
      <p:sp>
        <p:nvSpPr>
          <p:cNvPr id="5" name="Rectangle 2"/>
          <p:cNvSpPr>
            <a:spLocks noGrp="1" noChangeArrowheads="1"/>
          </p:cNvSpPr>
          <p:nvPr>
            <p:ph type="title"/>
          </p:nvPr>
        </p:nvSpPr>
        <p:spPr bwMode="auto">
          <a:xfrm>
            <a:off x="1398955" y="181884"/>
            <a:ext cx="10369063" cy="480131"/>
          </a:xfrm>
          <a:prstGeom prst="rect">
            <a:avLst/>
          </a:prstGeom>
          <a:noFill/>
          <a:ln w="9525">
            <a:noFill/>
            <a:miter lim="800000"/>
            <a:headEnd/>
            <a:tailEnd/>
          </a:ln>
        </p:spPr>
        <p:txBody>
          <a:bodyPr lIns="91431" tIns="45716" rIns="91431" bIns="45716">
            <a:spAutoFit/>
          </a:bodyPr>
          <a:lstStyle>
            <a:lvl1pPr>
              <a:defRPr sz="2800" b="1">
                <a:solidFill>
                  <a:schemeClr val="bg1"/>
                </a:solidFill>
                <a:latin typeface="Tahoma" pitchFamily="34" charset="0"/>
                <a:ea typeface="Tahoma" pitchFamily="34" charset="0"/>
                <a:cs typeface="Tahoma" pitchFamily="34" charset="0"/>
              </a:defRPr>
            </a:lvl1pPr>
          </a:lstStyle>
          <a:p>
            <a:pPr lvl="0"/>
            <a:r>
              <a:rPr lang="en-GB" dirty="0" smtClean="0"/>
              <a:t>Click to edit Master title style</a:t>
            </a:r>
          </a:p>
        </p:txBody>
      </p:sp>
    </p:spTree>
    <p:extLst>
      <p:ext uri="{BB962C8B-B14F-4D97-AF65-F5344CB8AC3E}">
        <p14:creationId xmlns:p14="http://schemas.microsoft.com/office/powerpoint/2010/main" val="366399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D7C331-4F39-B741-AAFB-831C764F221E}" type="datetimeFigureOut">
              <a:rPr lang="ru-RU" smtClean="0"/>
              <a:t>03.09.2019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55066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en-US"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Образец текста</a:t>
            </a:r>
          </a:p>
        </p:txBody>
      </p:sp>
      <p:sp>
        <p:nvSpPr>
          <p:cNvPr id="4" name="Дата 3"/>
          <p:cNvSpPr>
            <a:spLocks noGrp="1"/>
          </p:cNvSpPr>
          <p:nvPr>
            <p:ph type="dt" sz="half" idx="10"/>
          </p:nvPr>
        </p:nvSpPr>
        <p:spPr/>
        <p:txBody>
          <a:bodyPr/>
          <a:lstStyle/>
          <a:p>
            <a:fld id="{A9D7C331-4F39-B741-AAFB-831C764F221E}" type="datetimeFigureOut">
              <a:rPr lang="ru-RU" smtClean="0"/>
              <a:t>03.09.2019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169392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Дата 4"/>
          <p:cNvSpPr>
            <a:spLocks noGrp="1"/>
          </p:cNvSpPr>
          <p:nvPr>
            <p:ph type="dt" sz="half" idx="10"/>
          </p:nvPr>
        </p:nvSpPr>
        <p:spPr/>
        <p:txBody>
          <a:bodyPr/>
          <a:lstStyle/>
          <a:p>
            <a:fld id="{A9D7C331-4F39-B741-AAFB-831C764F221E}" type="datetimeFigureOut">
              <a:rPr lang="ru-RU" smtClean="0"/>
              <a:t>03.09.2019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52595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en-US"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7" name="Дата 6"/>
          <p:cNvSpPr>
            <a:spLocks noGrp="1"/>
          </p:cNvSpPr>
          <p:nvPr>
            <p:ph type="dt" sz="half" idx="10"/>
          </p:nvPr>
        </p:nvSpPr>
        <p:spPr/>
        <p:txBody>
          <a:bodyPr/>
          <a:lstStyle/>
          <a:p>
            <a:fld id="{A9D7C331-4F39-B741-AAFB-831C764F221E}" type="datetimeFigureOut">
              <a:rPr lang="ru-RU" smtClean="0"/>
              <a:t>03.09.2019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74459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Образец заголовка</a:t>
            </a:r>
            <a:endParaRPr lang="ru-RU"/>
          </a:p>
        </p:txBody>
      </p:sp>
      <p:sp>
        <p:nvSpPr>
          <p:cNvPr id="3" name="Дата 2"/>
          <p:cNvSpPr>
            <a:spLocks noGrp="1"/>
          </p:cNvSpPr>
          <p:nvPr>
            <p:ph type="dt" sz="half" idx="10"/>
          </p:nvPr>
        </p:nvSpPr>
        <p:spPr/>
        <p:txBody>
          <a:bodyPr/>
          <a:lstStyle/>
          <a:p>
            <a:fld id="{A9D7C331-4F39-B741-AAFB-831C764F221E}" type="datetimeFigureOut">
              <a:rPr lang="ru-RU" smtClean="0"/>
              <a:t>03.09.2019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96386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D7C331-4F39-B741-AAFB-831C764F221E}" type="datetimeFigureOut">
              <a:rPr lang="ru-RU" smtClean="0"/>
              <a:t>03.09.2019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113514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en-US"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Образец текста</a:t>
            </a:r>
          </a:p>
        </p:txBody>
      </p:sp>
      <p:sp>
        <p:nvSpPr>
          <p:cNvPr id="5" name="Дата 4"/>
          <p:cNvSpPr>
            <a:spLocks noGrp="1"/>
          </p:cNvSpPr>
          <p:nvPr>
            <p:ph type="dt" sz="half" idx="10"/>
          </p:nvPr>
        </p:nvSpPr>
        <p:spPr/>
        <p:txBody>
          <a:bodyPr/>
          <a:lstStyle/>
          <a:p>
            <a:fld id="{A9D7C331-4F39-B741-AAFB-831C764F221E}" type="datetimeFigureOut">
              <a:rPr lang="ru-RU" smtClean="0"/>
              <a:t>03.09.2019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190119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en-US"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Образец текста</a:t>
            </a:r>
          </a:p>
        </p:txBody>
      </p:sp>
      <p:sp>
        <p:nvSpPr>
          <p:cNvPr id="5" name="Дата 4"/>
          <p:cNvSpPr>
            <a:spLocks noGrp="1"/>
          </p:cNvSpPr>
          <p:nvPr>
            <p:ph type="dt" sz="half" idx="10"/>
          </p:nvPr>
        </p:nvSpPr>
        <p:spPr/>
        <p:txBody>
          <a:bodyPr/>
          <a:lstStyle/>
          <a:p>
            <a:fld id="{A9D7C331-4F39-B741-AAFB-831C764F221E}" type="datetimeFigureOut">
              <a:rPr lang="ru-RU" smtClean="0"/>
              <a:t>03.09.2019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2029463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7C331-4F39-B741-AAFB-831C764F221E}" type="datetimeFigureOut">
              <a:rPr lang="ru-RU" smtClean="0"/>
              <a:t>03.09.2019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18F9B-87D3-1E45-A36F-DBF2A2CC0CC8}" type="slidenum">
              <a:rPr lang="ru-RU" smtClean="0"/>
              <a:t>‹#›</a:t>
            </a:fld>
            <a:endParaRPr lang="ru-RU"/>
          </a:p>
        </p:txBody>
      </p:sp>
    </p:spTree>
    <p:extLst>
      <p:ext uri="{BB962C8B-B14F-4D97-AF65-F5344CB8AC3E}">
        <p14:creationId xmlns:p14="http://schemas.microsoft.com/office/powerpoint/2010/main" val="1558482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uslugi.mosreg.ru/"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1.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241427" y="1671638"/>
            <a:ext cx="11686716" cy="3163887"/>
          </a:xfrm>
        </p:spPr>
        <p:txBody>
          <a:bodyPr anchor="ctr">
            <a:noAutofit/>
          </a:bodyPr>
          <a:lstStyle/>
          <a:p>
            <a:pPr algn="ctr"/>
            <a:r>
              <a:rPr lang="ru-RU" sz="4000" b="1" dirty="0">
                <a:latin typeface="+mn-lt"/>
              </a:rPr>
              <a:t>Муниципальная </a:t>
            </a:r>
            <a:r>
              <a:rPr lang="ru-RU" sz="4000" b="1" dirty="0" smtClean="0">
                <a:latin typeface="+mn-lt"/>
              </a:rPr>
              <a:t>услуга</a:t>
            </a:r>
            <a:br>
              <a:rPr lang="ru-RU" sz="4000" b="1" dirty="0" smtClean="0">
                <a:latin typeface="+mn-lt"/>
              </a:rPr>
            </a:br>
            <a:r>
              <a:rPr lang="ru-RU" sz="4000" b="1" dirty="0" smtClean="0">
                <a:latin typeface="+mn-lt"/>
              </a:rPr>
              <a:t>«</a:t>
            </a:r>
            <a:r>
              <a:rPr lang="ru-RU" sz="4000" b="1" dirty="0">
                <a:latin typeface="+mn-lt"/>
              </a:rPr>
              <a:t>Предоставление финансовой поддержки (субсидий) </a:t>
            </a:r>
            <a:r>
              <a:rPr lang="ru-RU" sz="4000" b="1" dirty="0" smtClean="0">
                <a:latin typeface="+mn-lt"/>
              </a:rPr>
              <a:t/>
            </a:r>
            <a:br>
              <a:rPr lang="ru-RU" sz="4000" b="1" dirty="0" smtClean="0">
                <a:latin typeface="+mn-lt"/>
              </a:rPr>
            </a:br>
            <a:r>
              <a:rPr lang="ru-RU" sz="4000" b="1" dirty="0" smtClean="0">
                <a:latin typeface="+mn-lt"/>
              </a:rPr>
              <a:t>субъектам </a:t>
            </a:r>
            <a:r>
              <a:rPr lang="ru-RU" sz="4000" b="1" dirty="0">
                <a:latin typeface="+mn-lt"/>
              </a:rPr>
              <a:t>малого и среднего предпринимательства </a:t>
            </a:r>
            <a:r>
              <a:rPr lang="ru-RU" sz="4000" b="1" dirty="0" smtClean="0">
                <a:latin typeface="+mn-lt"/>
              </a:rPr>
              <a:t/>
            </a:r>
            <a:br>
              <a:rPr lang="ru-RU" sz="4000" b="1" dirty="0" smtClean="0">
                <a:latin typeface="+mn-lt"/>
              </a:rPr>
            </a:br>
            <a:r>
              <a:rPr lang="ru-RU" sz="4000" b="1" dirty="0" smtClean="0">
                <a:latin typeface="+mn-lt"/>
              </a:rPr>
              <a:t>в </a:t>
            </a:r>
            <a:r>
              <a:rPr lang="ru-RU" sz="4000" b="1" dirty="0">
                <a:latin typeface="+mn-lt"/>
              </a:rPr>
              <a:t>рамках муниципальных программ </a:t>
            </a:r>
            <a:r>
              <a:rPr lang="ru-RU" sz="4000" b="1" dirty="0" smtClean="0">
                <a:latin typeface="+mn-lt"/>
              </a:rPr>
              <a:t/>
            </a:r>
            <a:br>
              <a:rPr lang="ru-RU" sz="4000" b="1" dirty="0" smtClean="0">
                <a:latin typeface="+mn-lt"/>
              </a:rPr>
            </a:br>
            <a:r>
              <a:rPr lang="ru-RU" sz="4000" b="1" dirty="0" smtClean="0">
                <a:latin typeface="+mn-lt"/>
              </a:rPr>
              <a:t>поддержки </a:t>
            </a:r>
            <a:r>
              <a:rPr lang="ru-RU" sz="4000" b="1" dirty="0">
                <a:latin typeface="+mn-lt"/>
              </a:rPr>
              <a:t>малого и среднего предпринимательства</a:t>
            </a:r>
            <a:r>
              <a:rPr lang="ru-RU" sz="4000" b="1" dirty="0" smtClean="0">
                <a:latin typeface="+mn-lt"/>
              </a:rPr>
              <a:t>»</a:t>
            </a:r>
            <a:endParaRPr lang="ru-RU" sz="4000" b="1" dirty="0">
              <a:latin typeface="+mn-lt"/>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1030161" cy="130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Изображение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extLst>
      <p:ext uri="{BB962C8B-B14F-4D97-AF65-F5344CB8AC3E}">
        <p14:creationId xmlns:p14="http://schemas.microsoft.com/office/powerpoint/2010/main" val="1144109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154764"/>
            <a:ext cx="11873552" cy="4678204"/>
          </a:xfrm>
          <a:prstGeom prst="rect">
            <a:avLst/>
          </a:prstGeom>
        </p:spPr>
        <p:txBody>
          <a:bodyPr wrap="square">
            <a:spAutoFit/>
          </a:bodyPr>
          <a:lstStyle/>
          <a:p>
            <a:pPr>
              <a:spcAft>
                <a:spcPts val="1200"/>
              </a:spcAft>
            </a:pPr>
            <a:r>
              <a:rPr lang="ru-RU" sz="2400" b="1" dirty="0" smtClean="0">
                <a:latin typeface="+mj-lt"/>
              </a:rPr>
              <a:t>	«Социальное предпринимательство»:</a:t>
            </a:r>
          </a:p>
          <a:p>
            <a:pPr marL="342900" indent="-342900">
              <a:buFont typeface="Wingdings" panose="05000000000000000000" pitchFamily="2" charset="2"/>
              <a:buChar char="ü"/>
            </a:pPr>
            <a:r>
              <a:rPr lang="ru-RU" sz="2400" dirty="0" smtClean="0">
                <a:latin typeface="+mj-lt"/>
              </a:rPr>
              <a:t>обеспечение </a:t>
            </a:r>
            <a:r>
              <a:rPr lang="ru-RU" sz="2400" dirty="0">
                <a:latin typeface="+mj-lt"/>
              </a:rPr>
              <a:t>лицом занятости инвалидов, женщин, имеющих детей в возрасте                            до 7 лет, сирот, выпускников детских домов, людей пенсионного возраста, лиц, находящихся </a:t>
            </a:r>
            <a:r>
              <a:rPr lang="ru-RU" sz="2400" dirty="0" smtClean="0">
                <a:latin typeface="+mj-lt"/>
              </a:rPr>
              <a:t>в </a:t>
            </a:r>
            <a:r>
              <a:rPr lang="ru-RU" sz="2400" dirty="0">
                <a:latin typeface="+mj-lt"/>
              </a:rPr>
              <a:t>трудной жизненной ситуации (далее - лица, относящиеся к социально незащищенным группам граждан), а также лиц, освобожденных из мест лишения свободы в течение 2 лет, предшествующих дате проведения конкурсного отбора, при условии, что среднесписочная численность указанных категорий граждан среди их работников составляет не менее 50 процентов, а доля в фонде оплаты труда - не менее 25 процентов и (или) предоставление лицом услуг (производство товаров, выполнение работ) связано с как минимум одним из следующих направлений деятельности:</a:t>
            </a:r>
          </a:p>
          <a:p>
            <a:pPr marL="800100" lvl="1" indent="-342900">
              <a:buFont typeface="Arial" panose="020B0604020202020204" pitchFamily="34" charset="0"/>
              <a:buChar char="•"/>
            </a:pPr>
            <a:r>
              <a:rPr lang="ru-RU" sz="2400" dirty="0" smtClean="0">
                <a:latin typeface="+mj-lt"/>
              </a:rPr>
              <a:t>обслуживание </a:t>
            </a:r>
            <a:r>
              <a:rPr lang="ru-RU" sz="2400" dirty="0">
                <a:latin typeface="+mj-lt"/>
              </a:rPr>
              <a:t>лиц, относящихся к социально незащищенным группам граждан                         и семей с детьми в </a:t>
            </a:r>
            <a:r>
              <a:rPr lang="ru-RU" sz="2400" dirty="0" smtClean="0">
                <a:latin typeface="+mj-lt"/>
              </a:rPr>
              <a:t>социально значимых сферах деятельности</a:t>
            </a:r>
            <a:endParaRPr lang="ru-RU" sz="24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7" name="Заголовок 33"/>
          <p:cNvSpPr txBox="1">
            <a:spLocks/>
          </p:cNvSpPr>
          <p:nvPr/>
        </p:nvSpPr>
        <p:spPr>
          <a:xfrm>
            <a:off x="1057274" y="5786"/>
            <a:ext cx="11120437" cy="12515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smtClean="0">
                <a:solidFill>
                  <a:schemeClr val="bg2">
                    <a:lumMod val="50000"/>
                  </a:schemeClr>
                </a:solidFill>
              </a:rPr>
              <a:t>Требования к Заявителю </a:t>
            </a:r>
            <a:br>
              <a:rPr lang="ru-RU" sz="2800" dirty="0" smtClean="0">
                <a:solidFill>
                  <a:schemeClr val="bg2">
                    <a:lumMod val="50000"/>
                  </a:schemeClr>
                </a:solidFill>
              </a:rPr>
            </a:br>
            <a:r>
              <a:rPr lang="ru-RU" sz="2800" dirty="0" smtClean="0">
                <a:solidFill>
                  <a:schemeClr val="bg2">
                    <a:lumMod val="50000"/>
                  </a:schemeClr>
                </a:solidFill>
              </a:rPr>
              <a:t>в зависимости от мероприятия</a:t>
            </a:r>
            <a:endParaRPr lang="ru-RU" sz="2800" dirty="0">
              <a:solidFill>
                <a:schemeClr val="bg2">
                  <a:lumMod val="50000"/>
                </a:schemeClr>
              </a:solidFill>
            </a:endParaRPr>
          </a:p>
        </p:txBody>
      </p:sp>
    </p:spTree>
    <p:custDataLst>
      <p:tags r:id="rId1"/>
    </p:custDataLst>
    <p:extLst>
      <p:ext uri="{BB962C8B-B14F-4D97-AF65-F5344CB8AC3E}">
        <p14:creationId xmlns:p14="http://schemas.microsoft.com/office/powerpoint/2010/main" val="1591623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1180750"/>
            <a:ext cx="12191999" cy="4308872"/>
          </a:xfrm>
          <a:prstGeom prst="rect">
            <a:avLst/>
          </a:prstGeom>
        </p:spPr>
        <p:txBody>
          <a:bodyPr wrap="square">
            <a:spAutoFit/>
          </a:bodyPr>
          <a:lstStyle/>
          <a:p>
            <a:pPr>
              <a:spcAft>
                <a:spcPts val="1200"/>
              </a:spcAft>
            </a:pPr>
            <a:r>
              <a:rPr lang="ru-RU" sz="2400" dirty="0" smtClean="0">
                <a:latin typeface="+mj-lt"/>
              </a:rPr>
              <a:t>	</a:t>
            </a:r>
            <a:r>
              <a:rPr lang="ru-RU" sz="2400" b="1" dirty="0" smtClean="0">
                <a:latin typeface="+mj-lt"/>
              </a:rPr>
              <a:t>«Социальное предпринимательство»</a:t>
            </a:r>
            <a:r>
              <a:rPr lang="ru-RU" sz="2400" dirty="0" smtClean="0">
                <a:latin typeface="+mj-lt"/>
              </a:rPr>
              <a:t>:</a:t>
            </a:r>
          </a:p>
          <a:p>
            <a:pPr marL="800100" lvl="1" indent="-342900">
              <a:buFont typeface="Arial" panose="020B0604020202020204" pitchFamily="34" charset="0"/>
              <a:buChar char="•"/>
            </a:pPr>
            <a:r>
              <a:rPr lang="ru-RU" sz="2400" dirty="0">
                <a:latin typeface="+mj-lt"/>
              </a:rPr>
              <a:t>оказание услуг бань и душевых по предоставлению общегигиенических </a:t>
            </a:r>
            <a:r>
              <a:rPr lang="ru-RU" sz="2400" dirty="0" smtClean="0">
                <a:latin typeface="+mj-lt"/>
              </a:rPr>
              <a:t>услуг</a:t>
            </a:r>
            <a:endParaRPr lang="ru-RU" sz="2400" dirty="0">
              <a:latin typeface="+mj-lt"/>
            </a:endParaRPr>
          </a:p>
          <a:p>
            <a:pPr marL="800100" lvl="1" indent="-342900">
              <a:buFont typeface="Arial" panose="020B0604020202020204" pitchFamily="34" charset="0"/>
              <a:buChar char="•"/>
            </a:pPr>
            <a:r>
              <a:rPr lang="ru-RU" sz="2400" dirty="0" smtClean="0">
                <a:latin typeface="+mj-lt"/>
              </a:rPr>
              <a:t>производство </a:t>
            </a:r>
            <a:r>
              <a:rPr lang="ru-RU" sz="2400" dirty="0">
                <a:latin typeface="+mj-lt"/>
              </a:rPr>
              <a:t>и (или) реализация медицинской техники, протезно-ортопедических изделий, а также технических средств, включая автомототранспорт, материалы, которые могут быть использованы исключительно для профилактики инвалидности или реабилитации </a:t>
            </a:r>
            <a:r>
              <a:rPr lang="ru-RU" sz="2400" dirty="0" smtClean="0">
                <a:latin typeface="+mj-lt"/>
              </a:rPr>
              <a:t>инвалидов</a:t>
            </a:r>
            <a:endParaRPr lang="ru-RU" sz="2400" dirty="0">
              <a:latin typeface="+mj-lt"/>
            </a:endParaRPr>
          </a:p>
          <a:p>
            <a:pPr marL="800100" lvl="1" indent="-342900">
              <a:buFont typeface="Arial" panose="020B0604020202020204" pitchFamily="34" charset="0"/>
              <a:buChar char="•"/>
            </a:pPr>
            <a:r>
              <a:rPr lang="ru-RU" sz="2400" dirty="0" smtClean="0">
                <a:latin typeface="+mj-lt"/>
              </a:rPr>
              <a:t>обеспечение </a:t>
            </a:r>
            <a:r>
              <a:rPr lang="ru-RU" sz="2400" dirty="0">
                <a:latin typeface="+mj-lt"/>
              </a:rPr>
              <a:t>культурно-просветительской деятельности (музеи, театры, школы-студии, музыкальные учреждения, творческие мастерские</a:t>
            </a:r>
            <a:r>
              <a:rPr lang="ru-RU" sz="2400" dirty="0" smtClean="0">
                <a:latin typeface="+mj-lt"/>
              </a:rPr>
              <a:t>)</a:t>
            </a:r>
            <a:endParaRPr lang="ru-RU" sz="2400" dirty="0">
              <a:latin typeface="+mj-lt"/>
            </a:endParaRPr>
          </a:p>
          <a:p>
            <a:pPr marL="800100" lvl="1" indent="-342900">
              <a:buFont typeface="Arial" panose="020B0604020202020204" pitchFamily="34" charset="0"/>
              <a:buChar char="•"/>
            </a:pPr>
            <a:r>
              <a:rPr lang="ru-RU" sz="2400" dirty="0" smtClean="0">
                <a:latin typeface="+mj-lt"/>
              </a:rPr>
              <a:t>предоставление </a:t>
            </a:r>
            <a:r>
              <a:rPr lang="ru-RU" sz="2400" dirty="0">
                <a:latin typeface="+mj-lt"/>
              </a:rPr>
              <a:t>образовательных услуг лицам, относящимся к социально незащищенным группам </a:t>
            </a:r>
            <a:r>
              <a:rPr lang="ru-RU" sz="2400" dirty="0" smtClean="0">
                <a:latin typeface="+mj-lt"/>
              </a:rPr>
              <a:t>граждан</a:t>
            </a:r>
            <a:endParaRPr lang="ru-RU" sz="2400" dirty="0">
              <a:latin typeface="+mj-lt"/>
            </a:endParaRPr>
          </a:p>
          <a:p>
            <a:pPr marL="800100" lvl="1" indent="-342900">
              <a:buFont typeface="Arial" panose="020B0604020202020204" pitchFamily="34" charset="0"/>
              <a:buChar char="•"/>
            </a:pPr>
            <a:r>
              <a:rPr lang="ru-RU" sz="2400" dirty="0" smtClean="0">
                <a:latin typeface="+mj-lt"/>
              </a:rPr>
              <a:t>ремесленничество</a:t>
            </a:r>
            <a:endParaRPr lang="ru-RU" sz="24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7" name="Заголовок 33"/>
          <p:cNvSpPr txBox="1">
            <a:spLocks/>
          </p:cNvSpPr>
          <p:nvPr/>
        </p:nvSpPr>
        <p:spPr>
          <a:xfrm>
            <a:off x="1057274" y="5786"/>
            <a:ext cx="11120437" cy="12515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smtClean="0">
                <a:solidFill>
                  <a:schemeClr val="bg2">
                    <a:lumMod val="50000"/>
                  </a:schemeClr>
                </a:solidFill>
              </a:rPr>
              <a:t>Требования к Заявителю </a:t>
            </a:r>
            <a:br>
              <a:rPr lang="ru-RU" sz="2800" dirty="0" smtClean="0">
                <a:solidFill>
                  <a:schemeClr val="bg2">
                    <a:lumMod val="50000"/>
                  </a:schemeClr>
                </a:solidFill>
              </a:rPr>
            </a:br>
            <a:r>
              <a:rPr lang="ru-RU" sz="2800" dirty="0" smtClean="0">
                <a:solidFill>
                  <a:schemeClr val="bg2">
                    <a:lumMod val="50000"/>
                  </a:schemeClr>
                </a:solidFill>
              </a:rPr>
              <a:t>в зависимости от мероприятия</a:t>
            </a:r>
            <a:endParaRPr lang="ru-RU" sz="2800" dirty="0">
              <a:solidFill>
                <a:schemeClr val="bg2">
                  <a:lumMod val="50000"/>
                </a:schemeClr>
              </a:solidFill>
            </a:endParaRPr>
          </a:p>
        </p:txBody>
      </p:sp>
    </p:spTree>
    <p:custDataLst>
      <p:tags r:id="rId1"/>
    </p:custDataLst>
    <p:extLst>
      <p:ext uri="{BB962C8B-B14F-4D97-AF65-F5344CB8AC3E}">
        <p14:creationId xmlns:p14="http://schemas.microsoft.com/office/powerpoint/2010/main" val="2501393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6" y="210506"/>
            <a:ext cx="11149012" cy="1244389"/>
          </a:xfrm>
        </p:spPr>
        <p:txBody>
          <a:bodyPr vert="horz" lIns="91440" tIns="45720" rIns="91440" bIns="45720" rtlCol="0" anchor="ctr">
            <a:noAutofit/>
          </a:bodyPr>
          <a:lstStyle/>
          <a:p>
            <a:r>
              <a:rPr lang="ru-RU" sz="2800" dirty="0">
                <a:solidFill>
                  <a:schemeClr val="bg2">
                    <a:lumMod val="50000"/>
                  </a:schemeClr>
                </a:solidFill>
              </a:rPr>
              <a:t>Перечень документов,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обязательных </a:t>
            </a:r>
            <a:r>
              <a:rPr lang="ru-RU" sz="2800" dirty="0">
                <a:solidFill>
                  <a:schemeClr val="bg2">
                    <a:lumMod val="50000"/>
                  </a:schemeClr>
                </a:solidFill>
              </a:rPr>
              <a:t>для предоставления </a:t>
            </a:r>
            <a:r>
              <a:rPr lang="ru-RU" sz="2800" dirty="0" smtClean="0">
                <a:solidFill>
                  <a:schemeClr val="bg2">
                    <a:lumMod val="50000"/>
                  </a:schemeClr>
                </a:solidFill>
              </a:rPr>
              <a:t>Заявителем</a:t>
            </a:r>
            <a:br>
              <a:rPr lang="ru-RU" sz="2800" dirty="0" smtClean="0">
                <a:solidFill>
                  <a:schemeClr val="bg2">
                    <a:lumMod val="50000"/>
                  </a:schemeClr>
                </a:solidFill>
              </a:rPr>
            </a:br>
            <a:r>
              <a:rPr lang="ru-RU" sz="2800" dirty="0" smtClean="0">
                <a:solidFill>
                  <a:schemeClr val="bg2">
                    <a:lumMod val="50000"/>
                  </a:schemeClr>
                </a:solidFill>
              </a:rPr>
              <a:t>по </a:t>
            </a:r>
            <a:r>
              <a:rPr lang="ru-RU" sz="2800" dirty="0">
                <a:solidFill>
                  <a:schemeClr val="bg2">
                    <a:lumMod val="50000"/>
                  </a:schemeClr>
                </a:solidFill>
              </a:rPr>
              <a:t>мероприятию «Модернизация»</a:t>
            </a:r>
          </a:p>
        </p:txBody>
      </p:sp>
      <p:sp>
        <p:nvSpPr>
          <p:cNvPr id="10" name="Прямоугольник 9"/>
          <p:cNvSpPr/>
          <p:nvPr/>
        </p:nvSpPr>
        <p:spPr>
          <a:xfrm>
            <a:off x="54592" y="1528896"/>
            <a:ext cx="11856640" cy="5232202"/>
          </a:xfrm>
          <a:prstGeom prst="rect">
            <a:avLst/>
          </a:prstGeom>
        </p:spPr>
        <p:txBody>
          <a:bodyPr wrap="square">
            <a:spAutoFit/>
          </a:bodyPr>
          <a:lstStyle/>
          <a:p>
            <a:pPr marL="457200" indent="-457200">
              <a:spcAft>
                <a:spcPts val="1200"/>
              </a:spcAft>
              <a:buFont typeface="+mj-lt"/>
              <a:buAutoNum type="arabicPeriod"/>
            </a:pPr>
            <a:r>
              <a:rPr lang="ru-RU" sz="2400" dirty="0" smtClean="0">
                <a:latin typeface="+mj-lt"/>
              </a:rPr>
              <a:t>Договор </a:t>
            </a:r>
            <a:r>
              <a:rPr lang="ru-RU" sz="2400" dirty="0">
                <a:latin typeface="+mj-lt"/>
              </a:rPr>
              <a:t>на приобретение в собственность оборудования, включая затраты на монтаж </a:t>
            </a:r>
            <a:r>
              <a:rPr lang="ru-RU" sz="2400" dirty="0" smtClean="0">
                <a:latin typeface="+mj-lt"/>
              </a:rPr>
              <a:t>оборудования</a:t>
            </a:r>
            <a:endParaRPr lang="ru-RU" sz="2400" dirty="0">
              <a:latin typeface="+mj-lt"/>
            </a:endParaRPr>
          </a:p>
          <a:p>
            <a:pPr marL="457200" indent="-457200">
              <a:spcAft>
                <a:spcPts val="1200"/>
              </a:spcAft>
              <a:buFont typeface="+mj-lt"/>
              <a:buAutoNum type="arabicPeriod"/>
            </a:pPr>
            <a:r>
              <a:rPr lang="ru-RU" sz="2400" dirty="0" smtClean="0">
                <a:latin typeface="+mj-lt"/>
              </a:rPr>
              <a:t>Платежный документ, подтверждающий </a:t>
            </a:r>
            <a:r>
              <a:rPr lang="ru-RU" sz="2400" dirty="0">
                <a:latin typeface="+mj-lt"/>
              </a:rPr>
              <a:t>осуществление расходов на приобретение </a:t>
            </a:r>
            <a:r>
              <a:rPr lang="ru-RU" sz="2400" dirty="0" smtClean="0">
                <a:latin typeface="+mj-lt"/>
              </a:rPr>
              <a:t>оборудования</a:t>
            </a:r>
            <a:endParaRPr lang="ru-RU" sz="2400" dirty="0">
              <a:latin typeface="+mj-lt"/>
            </a:endParaRPr>
          </a:p>
          <a:p>
            <a:pPr marL="457200" indent="-457200">
              <a:spcAft>
                <a:spcPts val="1200"/>
              </a:spcAft>
              <a:buFont typeface="+mj-lt"/>
              <a:buAutoNum type="arabicPeriod"/>
            </a:pPr>
            <a:r>
              <a:rPr lang="ru-RU" sz="2400" dirty="0" smtClean="0">
                <a:latin typeface="+mj-lt"/>
              </a:rPr>
              <a:t>Выписка </a:t>
            </a:r>
            <a:r>
              <a:rPr lang="ru-RU" sz="2400" dirty="0">
                <a:latin typeface="+mj-lt"/>
              </a:rPr>
              <a:t>банка, подтверждающая оплату по </a:t>
            </a:r>
            <a:r>
              <a:rPr lang="ru-RU" sz="2400" dirty="0" smtClean="0">
                <a:latin typeface="+mj-lt"/>
              </a:rPr>
              <a:t>Договору</a:t>
            </a:r>
            <a:endParaRPr lang="ru-RU" sz="2400" dirty="0">
              <a:latin typeface="+mj-lt"/>
            </a:endParaRPr>
          </a:p>
          <a:p>
            <a:pPr marL="457200" indent="-457200">
              <a:spcAft>
                <a:spcPts val="1200"/>
              </a:spcAft>
              <a:buFont typeface="+mj-lt"/>
              <a:buAutoNum type="arabicPeriod"/>
            </a:pPr>
            <a:r>
              <a:rPr lang="ru-RU" sz="2400" dirty="0" smtClean="0">
                <a:latin typeface="+mj-lt"/>
              </a:rPr>
              <a:t>Счет </a:t>
            </a:r>
            <a:r>
              <a:rPr lang="ru-RU" sz="2400" dirty="0">
                <a:latin typeface="+mj-lt"/>
              </a:rPr>
              <a:t>на </a:t>
            </a:r>
            <a:r>
              <a:rPr lang="ru-RU" sz="2400" dirty="0" smtClean="0">
                <a:latin typeface="+mj-lt"/>
              </a:rPr>
              <a:t>оплату</a:t>
            </a:r>
            <a:endParaRPr lang="ru-RU" sz="2400" dirty="0">
              <a:latin typeface="+mj-lt"/>
            </a:endParaRPr>
          </a:p>
          <a:p>
            <a:pPr marL="457200" indent="-457200">
              <a:spcAft>
                <a:spcPts val="1200"/>
              </a:spcAft>
              <a:buFont typeface="+mj-lt"/>
              <a:buAutoNum type="arabicPeriod"/>
            </a:pPr>
            <a:r>
              <a:rPr lang="ru-RU" sz="2400" dirty="0" smtClean="0">
                <a:latin typeface="+mj-lt"/>
              </a:rPr>
              <a:t>Документы</a:t>
            </a:r>
            <a:r>
              <a:rPr lang="ru-RU" sz="2400" dirty="0">
                <a:latin typeface="+mj-lt"/>
              </a:rPr>
              <a:t>, подтверждающие передачу оборудования </a:t>
            </a:r>
            <a:r>
              <a:rPr lang="ru-RU" sz="2400" dirty="0" smtClean="0">
                <a:latin typeface="+mj-lt"/>
              </a:rPr>
              <a:t>Заявителю</a:t>
            </a:r>
            <a:endParaRPr lang="ru-RU" sz="2400" dirty="0">
              <a:latin typeface="+mj-lt"/>
            </a:endParaRPr>
          </a:p>
          <a:p>
            <a:pPr marL="457200" indent="-457200">
              <a:spcAft>
                <a:spcPts val="1200"/>
              </a:spcAft>
              <a:buFont typeface="+mj-lt"/>
              <a:buAutoNum type="arabicPeriod"/>
            </a:pPr>
            <a:r>
              <a:rPr lang="ru-RU" sz="2400" dirty="0" smtClean="0">
                <a:latin typeface="+mj-lt"/>
              </a:rPr>
              <a:t>Бухгалтерские </a:t>
            </a:r>
            <a:r>
              <a:rPr lang="ru-RU" sz="2400" dirty="0">
                <a:latin typeface="+mj-lt"/>
              </a:rPr>
              <a:t>документы о постановке оборудования на </a:t>
            </a:r>
            <a:r>
              <a:rPr lang="ru-RU" sz="2400" dirty="0" smtClean="0">
                <a:latin typeface="+mj-lt"/>
              </a:rPr>
              <a:t>баланс</a:t>
            </a:r>
            <a:endParaRPr lang="ru-RU" sz="2400" dirty="0">
              <a:latin typeface="+mj-lt"/>
            </a:endParaRPr>
          </a:p>
          <a:p>
            <a:pPr marL="457200" indent="-457200">
              <a:spcAft>
                <a:spcPts val="1200"/>
              </a:spcAft>
              <a:buFont typeface="+mj-lt"/>
              <a:buAutoNum type="arabicPeriod"/>
            </a:pPr>
            <a:r>
              <a:rPr lang="ru-RU" sz="2400" dirty="0" smtClean="0">
                <a:latin typeface="+mj-lt"/>
              </a:rPr>
              <a:t>Паспорт </a:t>
            </a:r>
            <a:r>
              <a:rPr lang="ru-RU" sz="2400" dirty="0">
                <a:latin typeface="+mj-lt"/>
              </a:rPr>
              <a:t>транспортного средства (</a:t>
            </a:r>
            <a:r>
              <a:rPr lang="ru-RU" sz="2400" dirty="0" smtClean="0">
                <a:latin typeface="+mj-lt"/>
              </a:rPr>
              <a:t>далее - </a:t>
            </a:r>
            <a:r>
              <a:rPr lang="ru-RU" sz="2400" dirty="0">
                <a:latin typeface="+mj-lt"/>
              </a:rPr>
              <a:t>ПТС), паспорт самоходной машины (далее </a:t>
            </a:r>
            <a:r>
              <a:rPr lang="ru-RU" sz="2400" dirty="0" smtClean="0">
                <a:latin typeface="+mj-lt"/>
              </a:rPr>
              <a:t>- ПСМ) при </a:t>
            </a:r>
            <a:r>
              <a:rPr lang="ru-RU" sz="2400" dirty="0">
                <a:latin typeface="+mj-lt"/>
              </a:rPr>
              <a:t>приобретении транспортных </a:t>
            </a:r>
            <a:r>
              <a:rPr lang="ru-RU" sz="2400" dirty="0" smtClean="0">
                <a:latin typeface="+mj-lt"/>
              </a:rPr>
              <a:t>средств</a:t>
            </a:r>
            <a:endParaRPr lang="ru-RU" sz="2400" dirty="0">
              <a:latin typeface="+mj-lt"/>
            </a:endParaRPr>
          </a:p>
          <a:p>
            <a:pPr marL="457200" indent="-457200">
              <a:spcAft>
                <a:spcPts val="1200"/>
              </a:spcAft>
              <a:buFont typeface="+mj-lt"/>
              <a:buAutoNum type="arabicPeriod"/>
            </a:pPr>
            <a:r>
              <a:rPr lang="ru-RU" sz="2400" dirty="0" smtClean="0">
                <a:latin typeface="+mj-lt"/>
              </a:rPr>
              <a:t>Фотография</a:t>
            </a:r>
            <a:r>
              <a:rPr lang="ru-RU" sz="2400" dirty="0">
                <a:latin typeface="+mj-lt"/>
              </a:rPr>
              <a:t>(-и) каждого объекта основных </a:t>
            </a:r>
            <a:r>
              <a:rPr lang="ru-RU" sz="2400" dirty="0" smtClean="0">
                <a:latin typeface="+mj-lt"/>
              </a:rPr>
              <a:t>средств</a:t>
            </a:r>
            <a:endParaRPr lang="ru-RU" sz="24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734736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6" y="210505"/>
            <a:ext cx="11149012" cy="1251513"/>
          </a:xfrm>
        </p:spPr>
        <p:txBody>
          <a:bodyPr vert="horz" lIns="91440" tIns="45720" rIns="91440" bIns="45720" rtlCol="0" anchor="ctr">
            <a:noAutofit/>
          </a:bodyPr>
          <a:lstStyle/>
          <a:p>
            <a:r>
              <a:rPr lang="ru-RU" sz="2800" dirty="0">
                <a:solidFill>
                  <a:schemeClr val="bg2">
                    <a:lumMod val="50000"/>
                  </a:schemeClr>
                </a:solidFill>
              </a:rPr>
              <a:t>Перечень документов,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обязательных </a:t>
            </a:r>
            <a:r>
              <a:rPr lang="ru-RU" sz="2800" dirty="0">
                <a:solidFill>
                  <a:schemeClr val="bg2">
                    <a:lumMod val="50000"/>
                  </a:schemeClr>
                </a:solidFill>
              </a:rPr>
              <a:t>для предоставления </a:t>
            </a:r>
            <a:r>
              <a:rPr lang="ru-RU" sz="2800" dirty="0" smtClean="0">
                <a:solidFill>
                  <a:schemeClr val="bg2">
                    <a:lumMod val="50000"/>
                  </a:schemeClr>
                </a:solidFill>
              </a:rPr>
              <a:t>Заявителем</a:t>
            </a:r>
            <a:br>
              <a:rPr lang="ru-RU" sz="2800" dirty="0" smtClean="0">
                <a:solidFill>
                  <a:schemeClr val="bg2">
                    <a:lumMod val="50000"/>
                  </a:schemeClr>
                </a:solidFill>
              </a:rPr>
            </a:br>
            <a:r>
              <a:rPr lang="ru-RU" sz="2800" dirty="0" smtClean="0">
                <a:solidFill>
                  <a:schemeClr val="bg2">
                    <a:lumMod val="50000"/>
                  </a:schemeClr>
                </a:solidFill>
              </a:rPr>
              <a:t>по </a:t>
            </a:r>
            <a:r>
              <a:rPr lang="ru-RU" sz="2800" dirty="0">
                <a:solidFill>
                  <a:schemeClr val="bg2">
                    <a:lumMod val="50000"/>
                  </a:schemeClr>
                </a:solidFill>
              </a:rPr>
              <a:t>мероприятию «Лизинг»</a:t>
            </a:r>
          </a:p>
        </p:txBody>
      </p:sp>
      <p:sp>
        <p:nvSpPr>
          <p:cNvPr id="10" name="Прямоугольник 9"/>
          <p:cNvSpPr/>
          <p:nvPr/>
        </p:nvSpPr>
        <p:spPr>
          <a:xfrm>
            <a:off x="68240" y="1581351"/>
            <a:ext cx="12072938" cy="4878259"/>
          </a:xfrm>
          <a:prstGeom prst="rect">
            <a:avLst/>
          </a:prstGeom>
        </p:spPr>
        <p:txBody>
          <a:bodyPr wrap="square">
            <a:spAutoFit/>
          </a:bodyPr>
          <a:lstStyle/>
          <a:p>
            <a:pPr marL="457200" indent="-457200">
              <a:spcAft>
                <a:spcPts val="1200"/>
              </a:spcAft>
              <a:buFont typeface="+mj-lt"/>
              <a:buAutoNum type="arabicPeriod"/>
            </a:pPr>
            <a:r>
              <a:rPr lang="ru-RU" sz="2100" dirty="0">
                <a:latin typeface="+mj-lt"/>
              </a:rPr>
              <a:t>Договор </a:t>
            </a:r>
            <a:r>
              <a:rPr lang="ru-RU" sz="2100" dirty="0" smtClean="0">
                <a:latin typeface="+mj-lt"/>
              </a:rPr>
              <a:t>лизинга</a:t>
            </a:r>
            <a:endParaRPr lang="ru-RU" sz="2100" dirty="0">
              <a:latin typeface="+mj-lt"/>
            </a:endParaRPr>
          </a:p>
          <a:p>
            <a:pPr marL="457200" indent="-457200">
              <a:spcAft>
                <a:spcPts val="1200"/>
              </a:spcAft>
              <a:buFont typeface="+mj-lt"/>
              <a:buAutoNum type="arabicPeriod"/>
            </a:pPr>
            <a:r>
              <a:rPr lang="ru-RU" sz="2100" dirty="0" smtClean="0">
                <a:latin typeface="+mj-lt"/>
              </a:rPr>
              <a:t>Платежные </a:t>
            </a:r>
            <a:r>
              <a:rPr lang="ru-RU" sz="2100" dirty="0">
                <a:latin typeface="+mj-lt"/>
              </a:rPr>
              <a:t>документы, подтверждающие осуществление затрат, произведенных в связи с уплатой первого взноса (аванса) при заключении договора </a:t>
            </a:r>
            <a:r>
              <a:rPr lang="ru-RU" sz="2100" dirty="0" smtClean="0">
                <a:latin typeface="+mj-lt"/>
              </a:rPr>
              <a:t>лизинга</a:t>
            </a:r>
            <a:endParaRPr lang="ru-RU" sz="2100" dirty="0">
              <a:latin typeface="+mj-lt"/>
            </a:endParaRPr>
          </a:p>
          <a:p>
            <a:pPr marL="457200" indent="-457200">
              <a:spcAft>
                <a:spcPts val="1200"/>
              </a:spcAft>
              <a:buFont typeface="+mj-lt"/>
              <a:buAutoNum type="arabicPeriod"/>
            </a:pPr>
            <a:r>
              <a:rPr lang="ru-RU" sz="2100" dirty="0" smtClean="0">
                <a:latin typeface="+mj-lt"/>
              </a:rPr>
              <a:t>Выписка </a:t>
            </a:r>
            <a:r>
              <a:rPr lang="ru-RU" sz="2100" dirty="0">
                <a:latin typeface="+mj-lt"/>
              </a:rPr>
              <a:t>банка, подтверждающая оплату первого взноса (аванса) по договору </a:t>
            </a:r>
            <a:r>
              <a:rPr lang="ru-RU" sz="2100" dirty="0" smtClean="0">
                <a:latin typeface="+mj-lt"/>
              </a:rPr>
              <a:t>лизинга</a:t>
            </a:r>
            <a:endParaRPr lang="ru-RU" sz="2100" dirty="0">
              <a:latin typeface="+mj-lt"/>
            </a:endParaRPr>
          </a:p>
          <a:p>
            <a:pPr marL="457200" indent="-457200">
              <a:spcAft>
                <a:spcPts val="1200"/>
              </a:spcAft>
              <a:buFont typeface="+mj-lt"/>
              <a:buAutoNum type="arabicPeriod"/>
            </a:pPr>
            <a:r>
              <a:rPr lang="ru-RU" sz="2100" dirty="0" smtClean="0">
                <a:latin typeface="+mj-lt"/>
              </a:rPr>
              <a:t>Счет </a:t>
            </a:r>
            <a:r>
              <a:rPr lang="ru-RU" sz="2100" dirty="0">
                <a:latin typeface="+mj-lt"/>
              </a:rPr>
              <a:t>на </a:t>
            </a:r>
            <a:r>
              <a:rPr lang="ru-RU" sz="2100" dirty="0" smtClean="0">
                <a:latin typeface="+mj-lt"/>
              </a:rPr>
              <a:t>оплату</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передачу оборудования </a:t>
            </a:r>
            <a:r>
              <a:rPr lang="ru-RU" sz="2100" dirty="0" smtClean="0">
                <a:latin typeface="+mj-lt"/>
              </a:rPr>
              <a:t>Заявителю</a:t>
            </a:r>
            <a:endParaRPr lang="ru-RU" sz="2100" dirty="0">
              <a:latin typeface="+mj-lt"/>
            </a:endParaRPr>
          </a:p>
          <a:p>
            <a:pPr marL="457200" indent="-457200">
              <a:spcAft>
                <a:spcPts val="1200"/>
              </a:spcAft>
              <a:buFont typeface="+mj-lt"/>
              <a:buAutoNum type="arabicPeriod"/>
            </a:pPr>
            <a:r>
              <a:rPr lang="ru-RU" sz="2100" dirty="0" smtClean="0">
                <a:latin typeface="+mj-lt"/>
              </a:rPr>
              <a:t>Бухгалтерские </a:t>
            </a:r>
            <a:r>
              <a:rPr lang="ru-RU" sz="2100" dirty="0">
                <a:latin typeface="+mj-lt"/>
              </a:rPr>
              <a:t>документы о постановке оборудования на </a:t>
            </a:r>
            <a:r>
              <a:rPr lang="ru-RU" sz="2100" dirty="0" smtClean="0">
                <a:latin typeface="+mj-lt"/>
              </a:rPr>
              <a:t>баланс</a:t>
            </a:r>
            <a:endParaRPr lang="ru-RU" sz="2100" dirty="0">
              <a:latin typeface="+mj-lt"/>
            </a:endParaRPr>
          </a:p>
          <a:p>
            <a:pPr marL="457200" indent="-457200">
              <a:spcAft>
                <a:spcPts val="1200"/>
              </a:spcAft>
              <a:buFont typeface="+mj-lt"/>
              <a:buAutoNum type="arabicPeriod"/>
            </a:pPr>
            <a:r>
              <a:rPr lang="ru-RU" sz="2100" dirty="0" smtClean="0">
                <a:latin typeface="+mj-lt"/>
              </a:rPr>
              <a:t>Справка</a:t>
            </a:r>
            <a:r>
              <a:rPr lang="ru-RU" sz="2100" dirty="0">
                <a:latin typeface="+mj-lt"/>
              </a:rPr>
              <a:t>, подтверждающая уплату первого взноса (аванса) при заключении договора лизинга и исполнение текущих обязательств по перечислению лизинговых платежей по договорам </a:t>
            </a:r>
            <a:r>
              <a:rPr lang="ru-RU" sz="2100" dirty="0" smtClean="0">
                <a:latin typeface="+mj-lt"/>
              </a:rPr>
              <a:t>лизинга</a:t>
            </a:r>
            <a:endParaRPr lang="ru-RU" sz="2100" dirty="0">
              <a:latin typeface="+mj-lt"/>
            </a:endParaRPr>
          </a:p>
          <a:p>
            <a:pPr marL="457200" indent="-457200">
              <a:spcAft>
                <a:spcPts val="1200"/>
              </a:spcAft>
              <a:buFont typeface="+mj-lt"/>
              <a:buAutoNum type="arabicPeriod"/>
            </a:pPr>
            <a:r>
              <a:rPr lang="ru-RU" sz="2100" dirty="0" smtClean="0">
                <a:latin typeface="+mj-lt"/>
              </a:rPr>
              <a:t>ПТС </a:t>
            </a:r>
            <a:r>
              <a:rPr lang="ru-RU" sz="2100" dirty="0">
                <a:latin typeface="+mj-lt"/>
              </a:rPr>
              <a:t>(ПСМ) при приобретении транспортных средств по договору </a:t>
            </a:r>
            <a:r>
              <a:rPr lang="ru-RU" sz="2100" dirty="0" smtClean="0">
                <a:latin typeface="+mj-lt"/>
              </a:rPr>
              <a:t>лизинга</a:t>
            </a:r>
            <a:endParaRPr lang="ru-RU" sz="2100" dirty="0">
              <a:latin typeface="+mj-lt"/>
            </a:endParaRPr>
          </a:p>
          <a:p>
            <a:pPr marL="457200" indent="-457200">
              <a:spcAft>
                <a:spcPts val="1200"/>
              </a:spcAft>
              <a:buFont typeface="+mj-lt"/>
              <a:buAutoNum type="arabicPeriod"/>
            </a:pPr>
            <a:r>
              <a:rPr lang="ru-RU" sz="2100" dirty="0" smtClean="0">
                <a:latin typeface="+mj-lt"/>
              </a:rPr>
              <a:t>Фотография</a:t>
            </a:r>
            <a:r>
              <a:rPr lang="ru-RU" sz="2100" dirty="0">
                <a:latin typeface="+mj-lt"/>
              </a:rPr>
              <a:t>(-и) каждого объекта основных </a:t>
            </a:r>
            <a:r>
              <a:rPr lang="ru-RU" sz="2100" dirty="0" smtClean="0">
                <a:latin typeface="+mj-lt"/>
              </a:rPr>
              <a:t>средств</a:t>
            </a:r>
            <a:endParaRPr lang="ru-RU" sz="21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2481476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210505"/>
            <a:ext cx="11134725" cy="1251513"/>
          </a:xfrm>
        </p:spPr>
        <p:txBody>
          <a:bodyPr vert="horz" lIns="91440" tIns="45720" rIns="91440" bIns="45720" rtlCol="0" anchor="ctr">
            <a:noAutofit/>
          </a:bodyPr>
          <a:lstStyle/>
          <a:p>
            <a:r>
              <a:rPr lang="ru-RU" sz="2800" dirty="0">
                <a:solidFill>
                  <a:schemeClr val="bg2">
                    <a:lumMod val="50000"/>
                  </a:schemeClr>
                </a:solidFill>
              </a:rPr>
              <a:t>Перечень документов,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обязательных </a:t>
            </a:r>
            <a:r>
              <a:rPr lang="ru-RU" sz="2800" dirty="0">
                <a:solidFill>
                  <a:schemeClr val="bg2">
                    <a:lumMod val="50000"/>
                  </a:schemeClr>
                </a:solidFill>
              </a:rPr>
              <a:t>для предоставления </a:t>
            </a:r>
            <a:r>
              <a:rPr lang="ru-RU" sz="2800" dirty="0" smtClean="0">
                <a:solidFill>
                  <a:schemeClr val="bg2">
                    <a:lumMod val="50000"/>
                  </a:schemeClr>
                </a:solidFill>
              </a:rPr>
              <a:t>Заявителем </a:t>
            </a:r>
            <a:br>
              <a:rPr lang="ru-RU" sz="2800" dirty="0" smtClean="0">
                <a:solidFill>
                  <a:schemeClr val="bg2">
                    <a:lumMod val="50000"/>
                  </a:schemeClr>
                </a:solidFill>
              </a:rPr>
            </a:br>
            <a:r>
              <a:rPr lang="ru-RU" sz="2800" dirty="0" smtClean="0">
                <a:solidFill>
                  <a:schemeClr val="bg2">
                    <a:lumMod val="50000"/>
                  </a:schemeClr>
                </a:solidFill>
              </a:rPr>
              <a:t>по </a:t>
            </a:r>
            <a:r>
              <a:rPr lang="ru-RU" sz="2800" dirty="0">
                <a:solidFill>
                  <a:schemeClr val="bg2">
                    <a:lumMod val="50000"/>
                  </a:schemeClr>
                </a:solidFill>
              </a:rPr>
              <a:t>мероприятию «Социальное предпринимательство»</a:t>
            </a:r>
          </a:p>
        </p:txBody>
      </p:sp>
      <p:sp>
        <p:nvSpPr>
          <p:cNvPr id="10" name="Прямоугольник 9"/>
          <p:cNvSpPr/>
          <p:nvPr/>
        </p:nvSpPr>
        <p:spPr>
          <a:xfrm>
            <a:off x="54594" y="1580026"/>
            <a:ext cx="12137406" cy="5047536"/>
          </a:xfrm>
          <a:prstGeom prst="rect">
            <a:avLst/>
          </a:prstGeom>
        </p:spPr>
        <p:txBody>
          <a:bodyPr wrap="square">
            <a:spAutoFit/>
          </a:bodyPr>
          <a:lstStyle/>
          <a:p>
            <a:pPr marL="457200" indent="-457200">
              <a:spcAft>
                <a:spcPts val="1200"/>
              </a:spcAft>
              <a:buFont typeface="+mj-lt"/>
              <a:buAutoNum type="arabicPeriod"/>
            </a:pPr>
            <a:r>
              <a:rPr lang="ru-RU" sz="2100" dirty="0">
                <a:latin typeface="+mj-lt"/>
              </a:rPr>
              <a:t>Документы, подтверждающие осуществление арендных платежей в соответствии с заключенными договорами аренды (субаренды</a:t>
            </a:r>
            <a:r>
              <a:rPr lang="ru-RU" sz="2100" dirty="0" smtClean="0">
                <a:latin typeface="+mj-lt"/>
              </a:rPr>
              <a:t>)</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оплате коммунальных </a:t>
            </a:r>
            <a:r>
              <a:rPr lang="ru-RU" sz="2100" dirty="0" smtClean="0">
                <a:latin typeface="+mj-lt"/>
              </a:rPr>
              <a:t>услуг</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выкупу </a:t>
            </a:r>
            <a:r>
              <a:rPr lang="ru-RU" sz="2100" dirty="0" smtClean="0">
                <a:latin typeface="+mj-lt"/>
              </a:rPr>
              <a:t>помещения</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текущему ремонту </a:t>
            </a:r>
            <a:r>
              <a:rPr lang="ru-RU" sz="2100" dirty="0" smtClean="0">
                <a:latin typeface="+mj-lt"/>
              </a:rPr>
              <a:t>помещения</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капитальному ремонту </a:t>
            </a:r>
            <a:r>
              <a:rPr lang="ru-RU" sz="2100" dirty="0" smtClean="0">
                <a:latin typeface="+mj-lt"/>
              </a:rPr>
              <a:t>помещения</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реконструкции </a:t>
            </a:r>
            <a:r>
              <a:rPr lang="ru-RU" sz="2100" dirty="0" smtClean="0">
                <a:latin typeface="+mj-lt"/>
              </a:rPr>
              <a:t>помещения</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приобретению основных средств (за исключением легковых автотранспортных средств</a:t>
            </a:r>
            <a:r>
              <a:rPr lang="ru-RU" sz="2100" dirty="0" smtClean="0">
                <a:latin typeface="+mj-lt"/>
              </a:rPr>
              <a:t>)</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приобретению сырья, расходных материалов и инструментов, необходимых для изготовления продукции и изделий народно – художественных промысел и </a:t>
            </a:r>
            <a:r>
              <a:rPr lang="ru-RU" sz="2100" dirty="0" smtClean="0">
                <a:latin typeface="+mj-lt"/>
              </a:rPr>
              <a:t>ремесел</a:t>
            </a:r>
            <a:endParaRPr lang="ru-RU" sz="21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018409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68240" y="1559649"/>
            <a:ext cx="12072938" cy="4755148"/>
          </a:xfrm>
          <a:prstGeom prst="rect">
            <a:avLst/>
          </a:prstGeom>
        </p:spPr>
        <p:txBody>
          <a:bodyPr wrap="square">
            <a:spAutoFit/>
          </a:bodyPr>
          <a:lstStyle/>
          <a:p>
            <a:pPr marL="457200" indent="-457200">
              <a:spcAft>
                <a:spcPts val="1200"/>
              </a:spcAft>
              <a:buFont typeface="+mj-lt"/>
              <a:buAutoNum type="arabicPeriod" startAt="9"/>
            </a:pPr>
            <a:r>
              <a:rPr lang="ru-RU" sz="2100" dirty="0" smtClean="0">
                <a:latin typeface="+mj-lt"/>
              </a:rPr>
              <a:t>Документы</a:t>
            </a:r>
            <a:r>
              <a:rPr lang="ru-RU" sz="2100" dirty="0">
                <a:latin typeface="+mj-lt"/>
              </a:rPr>
              <a:t>, подтверждающие осуществление затрат по участие в региональных, </a:t>
            </a:r>
            <a:r>
              <a:rPr lang="ru-RU" sz="2100" dirty="0" smtClean="0">
                <a:latin typeface="+mj-lt"/>
              </a:rPr>
              <a:t>  межрегиональных </a:t>
            </a:r>
            <a:r>
              <a:rPr lang="ru-RU" sz="2100" dirty="0">
                <a:latin typeface="+mj-lt"/>
              </a:rPr>
              <a:t>и международных выставочных и </a:t>
            </a:r>
            <a:r>
              <a:rPr lang="ru-RU" sz="2100" dirty="0" err="1">
                <a:latin typeface="+mj-lt"/>
              </a:rPr>
              <a:t>выставочно</a:t>
            </a:r>
            <a:r>
              <a:rPr lang="ru-RU" sz="2100" dirty="0">
                <a:latin typeface="+mj-lt"/>
              </a:rPr>
              <a:t>-ярмарочных </a:t>
            </a:r>
            <a:r>
              <a:rPr lang="ru-RU" sz="2100" dirty="0" smtClean="0">
                <a:latin typeface="+mj-lt"/>
              </a:rPr>
              <a:t>мероприятиях</a:t>
            </a:r>
            <a:endParaRPr lang="ru-RU" sz="2100" dirty="0">
              <a:latin typeface="+mj-lt"/>
            </a:endParaRPr>
          </a:p>
          <a:p>
            <a:pPr marL="457200" indent="-457200">
              <a:spcAft>
                <a:spcPts val="1200"/>
              </a:spcAft>
              <a:buFont typeface="+mj-lt"/>
              <a:buAutoNum type="arabicPeriod" startAt="9"/>
            </a:pPr>
            <a:r>
              <a:rPr lang="ru-RU" sz="2100" dirty="0" smtClean="0">
                <a:latin typeface="+mj-lt"/>
              </a:rPr>
              <a:t>Документы</a:t>
            </a:r>
            <a:r>
              <a:rPr lang="ru-RU" sz="2100" dirty="0">
                <a:latin typeface="+mj-lt"/>
              </a:rPr>
              <a:t>, подтверждающие осуществление затрат по приобретение оборудования (игровое оборудование для детей, бытовая техника, мультимедийное оборудование, интерактивные доски, информационное и коммуникационное оборудование, оборудование для видеонаблюдения, противопожарное оборудование, </a:t>
            </a:r>
            <a:r>
              <a:rPr lang="ru-RU" sz="2100" dirty="0" err="1">
                <a:latin typeface="+mj-lt"/>
              </a:rPr>
              <a:t>рециркуляторы</a:t>
            </a:r>
            <a:r>
              <a:rPr lang="ru-RU" sz="2100" dirty="0">
                <a:latin typeface="+mj-lt"/>
              </a:rPr>
              <a:t> воздуха, кондиционеры, очистители и увлажнители воздуха), мебели, материалов (материалы для проведения обучения, воспитания и игр детей, материалы для врачебного кабинета), инвентаря (игрушки, подушки, одеяла, покрывала, ковры, покрытия на стены и пол, санитарно-технический инвентарь, инвентарь для уборки территории</a:t>
            </a:r>
            <a:r>
              <a:rPr lang="ru-RU" sz="2100" dirty="0" smtClean="0">
                <a:latin typeface="+mj-lt"/>
              </a:rPr>
              <a:t>)»</a:t>
            </a:r>
          </a:p>
          <a:p>
            <a:pPr marL="457200" indent="-457200">
              <a:spcAft>
                <a:spcPts val="1200"/>
              </a:spcAft>
              <a:buFont typeface="+mj-lt"/>
              <a:buAutoNum type="arabicPeriod" startAt="9"/>
            </a:pPr>
            <a:r>
              <a:rPr lang="ru-RU" sz="2100" dirty="0" smtClean="0">
                <a:latin typeface="+mj-lt"/>
              </a:rPr>
              <a:t>Документы</a:t>
            </a:r>
            <a:r>
              <a:rPr lang="ru-RU" sz="2100" dirty="0">
                <a:latin typeface="+mj-lt"/>
              </a:rPr>
              <a:t>, подтверждающие осуществление затрат по повышение квалификации и (или) участие в образовательных программах работников субъекта </a:t>
            </a:r>
            <a:r>
              <a:rPr lang="ru-RU" sz="2100" dirty="0" smtClean="0">
                <a:latin typeface="+mj-lt"/>
              </a:rPr>
              <a:t>МСП</a:t>
            </a:r>
          </a:p>
          <a:p>
            <a:pPr marL="457200" indent="-457200">
              <a:spcAft>
                <a:spcPts val="1200"/>
              </a:spcAft>
              <a:buFont typeface="+mj-lt"/>
              <a:buAutoNum type="arabicPeriod" startAt="9"/>
            </a:pPr>
            <a:r>
              <a:rPr lang="ru-RU" sz="2100" dirty="0" smtClean="0">
                <a:latin typeface="+mj-lt"/>
              </a:rPr>
              <a:t>Документы</a:t>
            </a:r>
            <a:r>
              <a:rPr lang="ru-RU" sz="2100" dirty="0">
                <a:latin typeface="+mj-lt"/>
              </a:rPr>
              <a:t>, подтверждающие осуществление затрат по медицинское обслуживание </a:t>
            </a:r>
            <a:r>
              <a:rPr lang="ru-RU" sz="2100" dirty="0" smtClean="0">
                <a:latin typeface="+mj-lt"/>
              </a:rPr>
              <a:t>детей</a:t>
            </a:r>
            <a:endParaRPr lang="ru-RU" sz="21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9" name="Заголовок 33"/>
          <p:cNvSpPr txBox="1">
            <a:spLocks/>
          </p:cNvSpPr>
          <p:nvPr/>
        </p:nvSpPr>
        <p:spPr>
          <a:xfrm>
            <a:off x="1057274" y="210505"/>
            <a:ext cx="11134725" cy="12515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smtClean="0">
                <a:solidFill>
                  <a:schemeClr val="bg2">
                    <a:lumMod val="50000"/>
                  </a:schemeClr>
                </a:solidFill>
              </a:rPr>
              <a:t>Перечень документов, </a:t>
            </a:r>
            <a:br>
              <a:rPr lang="ru-RU" sz="2800" dirty="0" smtClean="0">
                <a:solidFill>
                  <a:schemeClr val="bg2">
                    <a:lumMod val="50000"/>
                  </a:schemeClr>
                </a:solidFill>
              </a:rPr>
            </a:br>
            <a:r>
              <a:rPr lang="ru-RU" sz="2800" dirty="0" smtClean="0">
                <a:solidFill>
                  <a:schemeClr val="bg2">
                    <a:lumMod val="50000"/>
                  </a:schemeClr>
                </a:solidFill>
              </a:rPr>
              <a:t>обязательных для предоставления Заявителем </a:t>
            </a:r>
            <a:br>
              <a:rPr lang="ru-RU" sz="2800" dirty="0" smtClean="0">
                <a:solidFill>
                  <a:schemeClr val="bg2">
                    <a:lumMod val="50000"/>
                  </a:schemeClr>
                </a:solidFill>
              </a:rPr>
            </a:br>
            <a:r>
              <a:rPr lang="ru-RU" sz="2800" dirty="0" smtClean="0">
                <a:solidFill>
                  <a:schemeClr val="bg2">
                    <a:lumMod val="50000"/>
                  </a:schemeClr>
                </a:solidFill>
              </a:rPr>
              <a:t>по мероприятию «Социальное предпринимательство»</a:t>
            </a:r>
            <a:endParaRPr lang="ru-RU" sz="2800" dirty="0">
              <a:solidFill>
                <a:schemeClr val="bg2">
                  <a:lumMod val="50000"/>
                </a:schemeClr>
              </a:solidFill>
            </a:endParaRPr>
          </a:p>
        </p:txBody>
      </p:sp>
    </p:spTree>
    <p:custDataLst>
      <p:tags r:id="rId1"/>
    </p:custDataLst>
    <p:extLst>
      <p:ext uri="{BB962C8B-B14F-4D97-AF65-F5344CB8AC3E}">
        <p14:creationId xmlns:p14="http://schemas.microsoft.com/office/powerpoint/2010/main" val="1290990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13647"/>
            <a:ext cx="11134725" cy="1257301"/>
          </a:xfrm>
        </p:spPr>
        <p:txBody>
          <a:bodyPr vert="horz" lIns="91440" tIns="45720" rIns="91440" bIns="45720" rtlCol="0" anchor="ctr">
            <a:noAutofit/>
          </a:bodyPr>
          <a:lstStyle/>
          <a:p>
            <a:r>
              <a:rPr lang="ru-RU" sz="2800" dirty="0">
                <a:solidFill>
                  <a:schemeClr val="bg2">
                    <a:lumMod val="50000"/>
                  </a:schemeClr>
                </a:solidFill>
              </a:rPr>
              <a:t>Перечень документов,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обязательных </a:t>
            </a:r>
            <a:r>
              <a:rPr lang="ru-RU" sz="2800" dirty="0">
                <a:solidFill>
                  <a:schemeClr val="bg2">
                    <a:lumMod val="50000"/>
                  </a:schemeClr>
                </a:solidFill>
              </a:rPr>
              <a:t>для предоставления Заявителем</a:t>
            </a:r>
          </a:p>
        </p:txBody>
      </p:sp>
      <p:sp>
        <p:nvSpPr>
          <p:cNvPr id="4" name="Прямоугольник 3"/>
          <p:cNvSpPr/>
          <p:nvPr/>
        </p:nvSpPr>
        <p:spPr>
          <a:xfrm>
            <a:off x="2" y="1678806"/>
            <a:ext cx="11928142" cy="3293209"/>
          </a:xfrm>
          <a:prstGeom prst="rect">
            <a:avLst/>
          </a:prstGeom>
        </p:spPr>
        <p:txBody>
          <a:bodyPr wrap="square">
            <a:spAutoFit/>
          </a:bodyPr>
          <a:lstStyle/>
          <a:p>
            <a:pPr marL="457200" indent="-457200">
              <a:spcAft>
                <a:spcPts val="1200"/>
              </a:spcAft>
              <a:buFont typeface="Wingdings" panose="05000000000000000000" pitchFamily="2" charset="2"/>
              <a:buChar char="ü"/>
            </a:pPr>
            <a:r>
              <a:rPr lang="ru-RU" sz="2400" dirty="0" smtClean="0">
                <a:latin typeface="+mj-lt"/>
              </a:rPr>
              <a:t>Заявление </a:t>
            </a:r>
            <a:r>
              <a:rPr lang="ru-RU" sz="2400" dirty="0">
                <a:latin typeface="+mj-lt"/>
              </a:rPr>
              <a:t>о предоставлении </a:t>
            </a:r>
            <a:r>
              <a:rPr lang="ru-RU" sz="2400" dirty="0" smtClean="0">
                <a:latin typeface="+mj-lt"/>
              </a:rPr>
              <a:t>услуги </a:t>
            </a:r>
          </a:p>
          <a:p>
            <a:pPr marL="457200" indent="-457200">
              <a:spcAft>
                <a:spcPts val="1200"/>
              </a:spcAft>
              <a:buFont typeface="Wingdings" panose="05000000000000000000" pitchFamily="2" charset="2"/>
              <a:buChar char="ü"/>
            </a:pPr>
            <a:r>
              <a:rPr lang="ru-RU" sz="2400" dirty="0" smtClean="0">
                <a:latin typeface="+mj-lt"/>
              </a:rPr>
              <a:t>Информация </a:t>
            </a:r>
            <a:r>
              <a:rPr lang="ru-RU" sz="2400" dirty="0">
                <a:latin typeface="+mj-lt"/>
              </a:rPr>
              <a:t>о Заявителе </a:t>
            </a:r>
            <a:endParaRPr lang="ru-RU" sz="2400" dirty="0" smtClean="0">
              <a:latin typeface="+mj-lt"/>
            </a:endParaRPr>
          </a:p>
          <a:p>
            <a:pPr marL="457200" indent="-457200">
              <a:spcAft>
                <a:spcPts val="1200"/>
              </a:spcAft>
              <a:buFont typeface="Wingdings" panose="05000000000000000000" pitchFamily="2" charset="2"/>
              <a:buChar char="ü"/>
            </a:pPr>
            <a:r>
              <a:rPr lang="ru-RU" sz="2400" dirty="0" smtClean="0">
                <a:latin typeface="+mj-lt"/>
              </a:rPr>
              <a:t>Документ </a:t>
            </a:r>
            <a:r>
              <a:rPr lang="ru-RU" sz="2400" dirty="0">
                <a:latin typeface="+mj-lt"/>
              </a:rPr>
              <a:t>удостоверяющий личность </a:t>
            </a:r>
            <a:r>
              <a:rPr lang="ru-RU" sz="2400" dirty="0" smtClean="0">
                <a:latin typeface="+mj-lt"/>
              </a:rPr>
              <a:t>Заявителя</a:t>
            </a:r>
            <a:endParaRPr lang="ru-RU" sz="2400" dirty="0">
              <a:latin typeface="+mj-lt"/>
            </a:endParaRPr>
          </a:p>
          <a:p>
            <a:pPr marL="457200" indent="-457200">
              <a:spcAft>
                <a:spcPts val="1200"/>
              </a:spcAft>
              <a:buFont typeface="Wingdings" panose="05000000000000000000" pitchFamily="2" charset="2"/>
              <a:buChar char="ü"/>
            </a:pPr>
            <a:r>
              <a:rPr lang="ru-RU" sz="2400" dirty="0" smtClean="0">
                <a:latin typeface="+mj-lt"/>
              </a:rPr>
              <a:t>Документ </a:t>
            </a:r>
            <a:r>
              <a:rPr lang="ru-RU" sz="2400" dirty="0">
                <a:latin typeface="+mj-lt"/>
              </a:rPr>
              <a:t>удостоверяющий личность представителя Заявителя, в случае обращения за предоставлением </a:t>
            </a:r>
            <a:r>
              <a:rPr lang="ru-RU" sz="2400" dirty="0" smtClean="0">
                <a:latin typeface="+mj-lt"/>
              </a:rPr>
              <a:t>услуги </a:t>
            </a:r>
            <a:r>
              <a:rPr lang="ru-RU" sz="2400" dirty="0">
                <a:latin typeface="+mj-lt"/>
              </a:rPr>
              <a:t>представителя </a:t>
            </a:r>
            <a:r>
              <a:rPr lang="ru-RU" sz="2400" dirty="0" smtClean="0">
                <a:latin typeface="+mj-lt"/>
              </a:rPr>
              <a:t>Заявителя</a:t>
            </a:r>
            <a:endParaRPr lang="ru-RU" sz="2400" dirty="0">
              <a:latin typeface="+mj-lt"/>
            </a:endParaRPr>
          </a:p>
          <a:p>
            <a:pPr marL="457200" indent="-457200">
              <a:spcAft>
                <a:spcPts val="1200"/>
              </a:spcAft>
              <a:buFont typeface="Wingdings" panose="05000000000000000000" pitchFamily="2" charset="2"/>
              <a:buChar char="ü"/>
            </a:pPr>
            <a:r>
              <a:rPr lang="ru-RU" sz="2400" dirty="0" smtClean="0">
                <a:latin typeface="+mj-lt"/>
              </a:rPr>
              <a:t>Документ</a:t>
            </a:r>
            <a:r>
              <a:rPr lang="ru-RU" sz="2400" dirty="0">
                <a:latin typeface="+mj-lt"/>
              </a:rPr>
              <a:t>, удостоверяющий полномочия представителя Заявителя, в случае обращения за предоставлением </a:t>
            </a:r>
            <a:r>
              <a:rPr lang="ru-RU" sz="2400" dirty="0" smtClean="0">
                <a:latin typeface="+mj-lt"/>
              </a:rPr>
              <a:t>услуги </a:t>
            </a:r>
            <a:r>
              <a:rPr lang="ru-RU" sz="2400" dirty="0">
                <a:latin typeface="+mj-lt"/>
              </a:rPr>
              <a:t>представителя Заявителя</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80817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ChernovSV\Desktop\Презентация\2016-10-3_15-10-13_moher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66" y="6205304"/>
            <a:ext cx="412006" cy="536067"/>
          </a:xfrm>
          <a:prstGeom prst="rect">
            <a:avLst/>
          </a:prstGeom>
          <a:noFill/>
          <a:extLst>
            <a:ext uri="{909E8E84-426E-40DD-AFC4-6F175D3DCCD1}">
              <a14:hiddenFill xmlns:a14="http://schemas.microsoft.com/office/drawing/2010/main">
                <a:solidFill>
                  <a:srgbClr val="FFFFFF"/>
                </a:solidFill>
              </a14:hiddenFill>
            </a:ext>
          </a:extLst>
        </p:spPr>
      </p:pic>
      <p:sp>
        <p:nvSpPr>
          <p:cNvPr id="10242" name="Заголовок 33"/>
          <p:cNvSpPr>
            <a:spLocks noGrp="1"/>
          </p:cNvSpPr>
          <p:nvPr>
            <p:ph type="title" idx="4294967295"/>
          </p:nvPr>
        </p:nvSpPr>
        <p:spPr>
          <a:xfrm>
            <a:off x="1057276" y="210506"/>
            <a:ext cx="11149012" cy="1255247"/>
          </a:xfrm>
        </p:spPr>
        <p:txBody>
          <a:bodyPr vert="horz" lIns="91440" tIns="45720" rIns="91440" bIns="45720" rtlCol="0" anchor="ctr">
            <a:noAutofit/>
          </a:bodyPr>
          <a:lstStyle/>
          <a:p>
            <a:r>
              <a:rPr lang="ru-RU" sz="2800" dirty="0">
                <a:solidFill>
                  <a:schemeClr val="bg2">
                    <a:lumMod val="50000"/>
                  </a:schemeClr>
                </a:solidFill>
              </a:rPr>
              <a:t>Перечень документов,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обязательных </a:t>
            </a:r>
            <a:r>
              <a:rPr lang="ru-RU" sz="2800" dirty="0">
                <a:solidFill>
                  <a:schemeClr val="bg2">
                    <a:lumMod val="50000"/>
                  </a:schemeClr>
                </a:solidFill>
              </a:rPr>
              <a:t>для предоставления </a:t>
            </a:r>
            <a:r>
              <a:rPr lang="ru-RU" sz="2800" dirty="0" smtClean="0">
                <a:solidFill>
                  <a:schemeClr val="bg2">
                    <a:lumMod val="50000"/>
                  </a:schemeClr>
                </a:solidFill>
              </a:rPr>
              <a:t>Заявителем </a:t>
            </a:r>
            <a:br>
              <a:rPr lang="ru-RU" sz="2800" dirty="0" smtClean="0">
                <a:solidFill>
                  <a:schemeClr val="bg2">
                    <a:lumMod val="50000"/>
                  </a:schemeClr>
                </a:solidFill>
              </a:rPr>
            </a:br>
            <a:r>
              <a:rPr lang="ru-RU" sz="2800" dirty="0" smtClean="0">
                <a:solidFill>
                  <a:schemeClr val="bg2">
                    <a:lumMod val="50000"/>
                  </a:schemeClr>
                </a:solidFill>
              </a:rPr>
              <a:t>в </a:t>
            </a:r>
            <a:r>
              <a:rPr lang="ru-RU" sz="2800" dirty="0">
                <a:solidFill>
                  <a:schemeClr val="bg2">
                    <a:lumMod val="50000"/>
                  </a:schemeClr>
                </a:solidFill>
              </a:rPr>
              <a:t>зависимости от категории</a:t>
            </a:r>
          </a:p>
        </p:txBody>
      </p:sp>
      <p:sp>
        <p:nvSpPr>
          <p:cNvPr id="5" name="Прямоугольник 4"/>
          <p:cNvSpPr/>
          <p:nvPr/>
        </p:nvSpPr>
        <p:spPr>
          <a:xfrm>
            <a:off x="-22739" y="2767861"/>
            <a:ext cx="12206288" cy="2031325"/>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400" dirty="0" smtClean="0">
                <a:latin typeface="+mj-lt"/>
              </a:rPr>
              <a:t>Учредительные документы</a:t>
            </a:r>
            <a:endParaRPr lang="ru-RU" sz="2400" dirty="0">
              <a:latin typeface="+mj-lt"/>
            </a:endParaRPr>
          </a:p>
          <a:p>
            <a:pPr marL="342900" indent="-342900">
              <a:spcAft>
                <a:spcPts val="1200"/>
              </a:spcAft>
              <a:buFont typeface="Wingdings" panose="05000000000000000000" pitchFamily="2" charset="2"/>
              <a:buChar char="ü"/>
            </a:pPr>
            <a:r>
              <a:rPr lang="ru-RU" sz="2400" dirty="0" smtClean="0">
                <a:latin typeface="+mj-lt"/>
              </a:rPr>
              <a:t>Выписка </a:t>
            </a:r>
            <a:r>
              <a:rPr lang="ru-RU" sz="2400" dirty="0">
                <a:latin typeface="+mj-lt"/>
              </a:rPr>
              <a:t>из реестра </a:t>
            </a:r>
            <a:r>
              <a:rPr lang="ru-RU" sz="2400" dirty="0" smtClean="0">
                <a:latin typeface="+mj-lt"/>
              </a:rPr>
              <a:t>акционеров (</a:t>
            </a:r>
            <a:r>
              <a:rPr lang="ru-RU" sz="2400" dirty="0">
                <a:latin typeface="+mj-lt"/>
              </a:rPr>
              <a:t>для акционерных обществ</a:t>
            </a:r>
            <a:r>
              <a:rPr lang="ru-RU" sz="2400" dirty="0" smtClean="0">
                <a:latin typeface="+mj-lt"/>
              </a:rPr>
              <a:t>)</a:t>
            </a:r>
            <a:endParaRPr lang="ru-RU" sz="2400" dirty="0">
              <a:latin typeface="+mj-lt"/>
            </a:endParaRPr>
          </a:p>
          <a:p>
            <a:pPr marL="342900" indent="-342900">
              <a:spcAft>
                <a:spcPts val="1200"/>
              </a:spcAft>
              <a:buFont typeface="Wingdings" panose="05000000000000000000" pitchFamily="2" charset="2"/>
              <a:buChar char="ü"/>
            </a:pPr>
            <a:r>
              <a:rPr lang="ru-RU" sz="2400" dirty="0" smtClean="0">
                <a:latin typeface="+mj-lt"/>
              </a:rPr>
              <a:t>Документ</a:t>
            </a:r>
            <a:r>
              <a:rPr lang="ru-RU" sz="2400" dirty="0">
                <a:latin typeface="+mj-lt"/>
              </a:rPr>
              <a:t>, подтверждающий назначение на должность (избрание) </a:t>
            </a:r>
            <a:r>
              <a:rPr lang="ru-RU" sz="2400" dirty="0" smtClean="0">
                <a:latin typeface="+mj-lt"/>
              </a:rPr>
              <a:t>руководителя </a:t>
            </a:r>
            <a:endParaRPr lang="ru-RU" sz="2400" dirty="0">
              <a:latin typeface="+mj-lt"/>
            </a:endParaRPr>
          </a:p>
          <a:p>
            <a:pPr marL="342900" indent="-342900">
              <a:spcAft>
                <a:spcPts val="1200"/>
              </a:spcAft>
              <a:buFont typeface="Wingdings" panose="05000000000000000000" pitchFamily="2" charset="2"/>
              <a:buChar char="ü"/>
            </a:pPr>
            <a:r>
              <a:rPr lang="ru-RU" sz="2400" dirty="0" smtClean="0">
                <a:latin typeface="+mj-lt"/>
              </a:rPr>
              <a:t>Документ </a:t>
            </a:r>
            <a:r>
              <a:rPr lang="ru-RU" sz="2400" dirty="0">
                <a:latin typeface="+mj-lt"/>
              </a:rPr>
              <a:t>о назначении на должность главного </a:t>
            </a:r>
            <a:r>
              <a:rPr lang="ru-RU" sz="2400" dirty="0" smtClean="0">
                <a:latin typeface="+mj-lt"/>
              </a:rPr>
              <a:t>бухгалтера</a:t>
            </a:r>
            <a:endParaRPr lang="ru-RU" sz="2400" dirty="0">
              <a:latin typeface="+mj-lt"/>
            </a:endParaRPr>
          </a:p>
        </p:txBody>
      </p:sp>
      <p:sp>
        <p:nvSpPr>
          <p:cNvPr id="2" name="Прямоугольник 1"/>
          <p:cNvSpPr/>
          <p:nvPr/>
        </p:nvSpPr>
        <p:spPr>
          <a:xfrm>
            <a:off x="335829" y="1745226"/>
            <a:ext cx="7992888" cy="492443"/>
          </a:xfrm>
          <a:prstGeom prst="rect">
            <a:avLst/>
          </a:prstGeom>
        </p:spPr>
        <p:txBody>
          <a:bodyPr wrap="square">
            <a:spAutoFit/>
          </a:bodyPr>
          <a:lstStyle/>
          <a:p>
            <a:pPr>
              <a:spcAft>
                <a:spcPts val="1200"/>
              </a:spcAft>
            </a:pPr>
            <a:r>
              <a:rPr lang="ru-RU" sz="2600" b="1" dirty="0" smtClean="0">
                <a:latin typeface="+mj-lt"/>
              </a:rPr>
              <a:t>Юридическое </a:t>
            </a:r>
            <a:r>
              <a:rPr lang="ru-RU" sz="2600" b="1" dirty="0">
                <a:latin typeface="+mj-lt"/>
              </a:rPr>
              <a:t>лицо:</a:t>
            </a: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Изображение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294447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13648"/>
            <a:ext cx="11134725" cy="1257300"/>
          </a:xfrm>
        </p:spPr>
        <p:txBody>
          <a:bodyPr vert="horz" lIns="91440" tIns="45720" rIns="91440" bIns="45720" rtlCol="0" anchor="ctr">
            <a:noAutofit/>
          </a:bodyPr>
          <a:lstStyle/>
          <a:p>
            <a:r>
              <a:rPr lang="ru-RU" sz="2800" dirty="0">
                <a:solidFill>
                  <a:schemeClr val="bg2">
                    <a:lumMod val="50000"/>
                  </a:schemeClr>
                </a:solidFill>
              </a:rPr>
              <a:t>Основания для отказа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в </a:t>
            </a:r>
            <a:r>
              <a:rPr lang="ru-RU" sz="2800" dirty="0">
                <a:solidFill>
                  <a:schemeClr val="bg2">
                    <a:lumMod val="50000"/>
                  </a:schemeClr>
                </a:solidFill>
              </a:rPr>
              <a:t>приеме и регистрации документов</a:t>
            </a:r>
          </a:p>
        </p:txBody>
      </p:sp>
      <p:sp>
        <p:nvSpPr>
          <p:cNvPr id="6" name="Прямоугольник 5"/>
          <p:cNvSpPr/>
          <p:nvPr/>
        </p:nvSpPr>
        <p:spPr>
          <a:xfrm>
            <a:off x="68240" y="1302219"/>
            <a:ext cx="11474675" cy="3785652"/>
          </a:xfrm>
          <a:prstGeom prst="rect">
            <a:avLst/>
          </a:prstGeom>
        </p:spPr>
        <p:txBody>
          <a:bodyPr wrap="square">
            <a:spAutoFit/>
          </a:bodyPr>
          <a:lstStyle/>
          <a:p>
            <a:pPr marL="457200" indent="-457200">
              <a:buFont typeface="+mj-lt"/>
              <a:buAutoNum type="arabicPeriod"/>
            </a:pPr>
            <a:r>
              <a:rPr lang="ru-RU" sz="2000" dirty="0">
                <a:latin typeface="+mj-lt"/>
              </a:rPr>
              <a:t>Обращение за предоставлением услуги, не предусмотренной ОМСУ МО</a:t>
            </a:r>
          </a:p>
          <a:p>
            <a:pPr marL="457200" indent="-457200">
              <a:buFont typeface="+mj-lt"/>
              <a:buAutoNum type="arabicPeriod"/>
            </a:pPr>
            <a:r>
              <a:rPr lang="ru-RU" sz="2000" dirty="0">
                <a:latin typeface="+mj-lt"/>
              </a:rPr>
              <a:t>Обращение за предоставлением услуги в сроки, не предусмотренные извещением о проведении конкурсного отбора</a:t>
            </a:r>
          </a:p>
          <a:p>
            <a:pPr marL="457200" indent="-457200">
              <a:buFont typeface="+mj-lt"/>
              <a:buAutoNum type="arabicPeriod"/>
            </a:pPr>
            <a:r>
              <a:rPr lang="ru-RU" sz="2000" dirty="0">
                <a:latin typeface="+mj-lt"/>
              </a:rPr>
              <a:t>Обращение за предоставлением услуги без предъявления документа, позволяющего установить личность заявителя или представителя заявителя</a:t>
            </a:r>
          </a:p>
          <a:p>
            <a:pPr marL="457200" indent="-457200">
              <a:buFont typeface="+mj-lt"/>
              <a:buAutoNum type="arabicPeriod"/>
            </a:pPr>
            <a:r>
              <a:rPr lang="ru-RU" sz="2000" dirty="0">
                <a:latin typeface="+mj-lt"/>
              </a:rPr>
              <a:t>Обращение за предоставлением услуги без предъявления документа, удостоверяющего полномочия представителя заявителя</a:t>
            </a:r>
          </a:p>
          <a:p>
            <a:pPr marL="457200" indent="-457200">
              <a:buFont typeface="+mj-lt"/>
              <a:buAutoNum type="arabicPeriod"/>
            </a:pPr>
            <a:r>
              <a:rPr lang="ru-RU" sz="2000" dirty="0">
                <a:latin typeface="+mj-lt"/>
              </a:rPr>
              <a:t>Заявителем представлен неполный комплект документов, необходимых для предоставления услуги</a:t>
            </a:r>
          </a:p>
          <a:p>
            <a:pPr marL="457200" indent="-457200">
              <a:buFont typeface="+mj-lt"/>
              <a:buAutoNum type="arabicPeriod"/>
            </a:pPr>
            <a:r>
              <a:rPr lang="ru-RU" sz="2000" dirty="0">
                <a:latin typeface="+mj-lt"/>
              </a:rPr>
              <a:t>Документы, необходимые для предоставления услуги утратили силу</a:t>
            </a:r>
          </a:p>
          <a:p>
            <a:pPr marL="457200" indent="-457200">
              <a:buFont typeface="+mj-lt"/>
              <a:buAutoNum type="arabicPeriod"/>
            </a:pPr>
            <a:r>
              <a:rPr lang="ru-RU" sz="2000" dirty="0">
                <a:latin typeface="+mj-lt"/>
              </a:rPr>
              <a:t>Некорректное заполнение обязательных полей в форме интерактивного запроса на РПГУ</a:t>
            </a:r>
          </a:p>
          <a:p>
            <a:pPr marL="457200" indent="-457200">
              <a:buFont typeface="+mj-lt"/>
              <a:buAutoNum type="arabicPeriod"/>
            </a:pPr>
            <a:r>
              <a:rPr lang="ru-RU" sz="2000" dirty="0">
                <a:latin typeface="+mj-lt"/>
              </a:rPr>
              <a:t>Представление электронных образов документов посредством РПГУ, не позволяет в полном объеме прочитать текст документа и/или распознать реквизиты </a:t>
            </a:r>
            <a:r>
              <a:rPr lang="ru-RU" sz="2000" dirty="0" smtClean="0">
                <a:latin typeface="+mj-lt"/>
              </a:rPr>
              <a:t>документа</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8" name="Прямоугольник 7"/>
          <p:cNvSpPr/>
          <p:nvPr/>
        </p:nvSpPr>
        <p:spPr>
          <a:xfrm>
            <a:off x="554852" y="5295330"/>
            <a:ext cx="10369152" cy="1785104"/>
          </a:xfrm>
          <a:prstGeom prst="rect">
            <a:avLst/>
          </a:prstGeom>
        </p:spPr>
        <p:txBody>
          <a:bodyPr wrap="square">
            <a:spAutoFit/>
          </a:bodyPr>
          <a:lstStyle/>
          <a:p>
            <a:pPr>
              <a:spcAft>
                <a:spcPts val="1200"/>
              </a:spcAft>
            </a:pPr>
            <a:r>
              <a:rPr lang="ru-RU" i="1" dirty="0" smtClean="0">
                <a:latin typeface="+mj-lt"/>
              </a:rPr>
              <a:t>_________________________________________________________________________________________</a:t>
            </a:r>
          </a:p>
          <a:p>
            <a:pPr>
              <a:spcAft>
                <a:spcPts val="1200"/>
              </a:spcAft>
            </a:pPr>
            <a:r>
              <a:rPr lang="ru-RU" i="1" dirty="0">
                <a:latin typeface="+mj-lt"/>
              </a:rPr>
              <a:t>Отказ в приеме и регистрации документов не препятствует повторному обращению Заявителя в Администрацию за предоставлением Муниципальной услуги в период приема Заявлений, установленного извещением о проведении конкурсного отбора</a:t>
            </a:r>
          </a:p>
          <a:p>
            <a:pPr>
              <a:spcAft>
                <a:spcPts val="1200"/>
              </a:spcAft>
            </a:pPr>
            <a:r>
              <a:rPr lang="ru-RU" i="1" dirty="0" smtClean="0">
                <a:latin typeface="+mj-lt"/>
              </a:rPr>
              <a:t>.</a:t>
            </a:r>
            <a:endParaRPr lang="ru-RU" b="1" dirty="0">
              <a:latin typeface="+mj-lt"/>
            </a:endParaRPr>
          </a:p>
        </p:txBody>
      </p:sp>
    </p:spTree>
    <p:custDataLst>
      <p:tags r:id="rId1"/>
    </p:custDataLst>
    <p:extLst>
      <p:ext uri="{BB962C8B-B14F-4D97-AF65-F5344CB8AC3E}">
        <p14:creationId xmlns:p14="http://schemas.microsoft.com/office/powerpoint/2010/main" val="3473947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6636" y="6412"/>
            <a:ext cx="12192000" cy="1280742"/>
          </a:xfrm>
        </p:spPr>
        <p:txBody>
          <a:bodyPr vert="horz" lIns="91440" tIns="45720" rIns="91440" bIns="45720" rtlCol="0" anchor="ctr">
            <a:noAutofit/>
          </a:bodyPr>
          <a:lstStyle/>
          <a:p>
            <a:r>
              <a:rPr lang="ru-RU" sz="2800" dirty="0">
                <a:solidFill>
                  <a:schemeClr val="bg2">
                    <a:lumMod val="50000"/>
                  </a:schemeClr>
                </a:solidFill>
              </a:rPr>
              <a:t>Основания для </a:t>
            </a:r>
            <a:r>
              <a:rPr lang="ru-RU" sz="2800" dirty="0" smtClean="0">
                <a:solidFill>
                  <a:schemeClr val="bg2">
                    <a:lumMod val="50000"/>
                  </a:schemeClr>
                </a:solidFill>
              </a:rPr>
              <a:t>отказа</a:t>
            </a:r>
            <a:br>
              <a:rPr lang="ru-RU" sz="2800" dirty="0" smtClean="0">
                <a:solidFill>
                  <a:schemeClr val="bg2">
                    <a:lumMod val="50000"/>
                  </a:schemeClr>
                </a:solidFill>
              </a:rPr>
            </a:br>
            <a:r>
              <a:rPr lang="ru-RU" sz="2800" dirty="0" smtClean="0">
                <a:solidFill>
                  <a:schemeClr val="bg2">
                    <a:lumMod val="50000"/>
                  </a:schemeClr>
                </a:solidFill>
              </a:rPr>
              <a:t>в </a:t>
            </a:r>
            <a:r>
              <a:rPr lang="ru-RU" sz="2800" dirty="0">
                <a:solidFill>
                  <a:schemeClr val="bg2">
                    <a:lumMod val="50000"/>
                  </a:schemeClr>
                </a:solidFill>
              </a:rPr>
              <a:t>предоставлении услуги</a:t>
            </a:r>
          </a:p>
        </p:txBody>
      </p:sp>
      <p:sp>
        <p:nvSpPr>
          <p:cNvPr id="6" name="Прямоугольник 5"/>
          <p:cNvSpPr/>
          <p:nvPr/>
        </p:nvSpPr>
        <p:spPr>
          <a:xfrm>
            <a:off x="97653" y="1185753"/>
            <a:ext cx="12192000" cy="4524315"/>
          </a:xfrm>
          <a:prstGeom prst="rect">
            <a:avLst/>
          </a:prstGeom>
        </p:spPr>
        <p:txBody>
          <a:bodyPr wrap="square">
            <a:spAutoFit/>
          </a:bodyPr>
          <a:lstStyle/>
          <a:p>
            <a:pPr marL="457200" indent="-457200">
              <a:buFont typeface="+mj-lt"/>
              <a:buAutoNum type="arabicPeriod"/>
            </a:pPr>
            <a:r>
              <a:rPr lang="ru-RU" dirty="0">
                <a:latin typeface="+mj-lt"/>
              </a:rPr>
              <a:t>Несоответствие Заявителя критериям и требованиям, установленным Федеральным законом от 24.07.2007 № 209-ФЗ «О развитии малого и среднего предпринимательства в Российской Федерации» и муниципальной программой поддержки </a:t>
            </a:r>
            <a:r>
              <a:rPr lang="ru-RU" dirty="0" smtClean="0">
                <a:latin typeface="+mj-lt"/>
              </a:rPr>
              <a:t>МСП</a:t>
            </a:r>
            <a:endParaRPr lang="ru-RU" dirty="0">
              <a:latin typeface="+mj-lt"/>
            </a:endParaRPr>
          </a:p>
          <a:p>
            <a:pPr marL="457200" indent="-457200">
              <a:buFont typeface="+mj-lt"/>
              <a:buAutoNum type="arabicPeriod"/>
            </a:pPr>
            <a:r>
              <a:rPr lang="ru-RU" dirty="0">
                <a:latin typeface="+mj-lt"/>
              </a:rPr>
              <a:t>Несоответствие произведенных Заявителем затрат требованиям, установленным муниципальной программой поддержки </a:t>
            </a:r>
            <a:r>
              <a:rPr lang="ru-RU" dirty="0" smtClean="0">
                <a:latin typeface="+mj-lt"/>
              </a:rPr>
              <a:t>МСП</a:t>
            </a:r>
          </a:p>
          <a:p>
            <a:pPr marL="457200" indent="-457200">
              <a:buFont typeface="+mj-lt"/>
              <a:buAutoNum type="arabicPeriod"/>
            </a:pPr>
            <a:r>
              <a:rPr lang="ru-RU" dirty="0" smtClean="0">
                <a:latin typeface="+mj-lt"/>
              </a:rPr>
              <a:t>Непредставление / не полное представление документов</a:t>
            </a:r>
          </a:p>
          <a:p>
            <a:pPr marL="457200" indent="-457200">
              <a:buFont typeface="+mj-lt"/>
              <a:buAutoNum type="arabicPeriod"/>
            </a:pPr>
            <a:r>
              <a:rPr lang="ru-RU" dirty="0" smtClean="0">
                <a:latin typeface="+mj-lt"/>
              </a:rPr>
              <a:t>Несоответствие </a:t>
            </a:r>
            <a:r>
              <a:rPr lang="ru-RU" dirty="0">
                <a:latin typeface="+mj-lt"/>
              </a:rPr>
              <a:t>представленных документов по форме или содержанию </a:t>
            </a:r>
            <a:r>
              <a:rPr lang="ru-RU" dirty="0" smtClean="0">
                <a:latin typeface="+mj-lt"/>
              </a:rPr>
              <a:t>требованиям</a:t>
            </a:r>
            <a:endParaRPr lang="ru-RU" dirty="0">
              <a:latin typeface="+mj-lt"/>
            </a:endParaRPr>
          </a:p>
          <a:p>
            <a:pPr marL="457200" indent="-457200">
              <a:buFont typeface="+mj-lt"/>
              <a:buAutoNum type="arabicPeriod"/>
            </a:pPr>
            <a:r>
              <a:rPr lang="ru-RU" dirty="0" smtClean="0">
                <a:latin typeface="+mj-lt"/>
              </a:rPr>
              <a:t>Наличие нечитаемых исправлений в представленных документах </a:t>
            </a:r>
            <a:r>
              <a:rPr lang="ru-RU" dirty="0">
                <a:latin typeface="+mj-lt"/>
              </a:rPr>
              <a:t>, в том </a:t>
            </a:r>
            <a:r>
              <a:rPr lang="ru-RU" dirty="0" smtClean="0">
                <a:latin typeface="+mj-lt"/>
              </a:rPr>
              <a:t>числе документы </a:t>
            </a:r>
            <a:r>
              <a:rPr lang="ru-RU" dirty="0">
                <a:latin typeface="+mj-lt"/>
              </a:rPr>
              <a:t>содержат подчистки и исправления текста, не заверенные в порядке, установленном законодательством Российской </a:t>
            </a:r>
            <a:r>
              <a:rPr lang="ru-RU" dirty="0" smtClean="0">
                <a:latin typeface="+mj-lt"/>
              </a:rPr>
              <a:t>Федерации</a:t>
            </a:r>
          </a:p>
          <a:p>
            <a:pPr marL="457200" indent="-457200">
              <a:buFont typeface="+mj-lt"/>
              <a:buAutoNum type="arabicPeriod"/>
            </a:pPr>
            <a:r>
              <a:rPr lang="ru-RU" dirty="0" smtClean="0">
                <a:latin typeface="+mj-lt"/>
              </a:rPr>
              <a:t>Наличие </a:t>
            </a:r>
            <a:r>
              <a:rPr lang="ru-RU" dirty="0">
                <a:latin typeface="+mj-lt"/>
              </a:rPr>
              <a:t>нечитаемых исправлений в представленных </a:t>
            </a:r>
            <a:r>
              <a:rPr lang="ru-RU" dirty="0" smtClean="0">
                <a:latin typeface="+mj-lt"/>
              </a:rPr>
              <a:t>документах </a:t>
            </a:r>
            <a:r>
              <a:rPr lang="ru-RU" dirty="0">
                <a:latin typeface="+mj-lt"/>
              </a:rPr>
              <a:t>, в том </a:t>
            </a:r>
            <a:r>
              <a:rPr lang="ru-RU" dirty="0" smtClean="0">
                <a:latin typeface="+mj-lt"/>
              </a:rPr>
              <a:t>числе документы </a:t>
            </a:r>
            <a:r>
              <a:rPr lang="ru-RU" dirty="0">
                <a:latin typeface="+mj-lt"/>
              </a:rPr>
              <a:t>содержат повреждения, наличие которых не позволяет в полном объеме использовать информацию и сведения, содержащиеся в </a:t>
            </a:r>
            <a:r>
              <a:rPr lang="ru-RU" dirty="0" smtClean="0">
                <a:latin typeface="+mj-lt"/>
              </a:rPr>
              <a:t>документах</a:t>
            </a:r>
          </a:p>
          <a:p>
            <a:pPr marL="457200" indent="-457200">
              <a:buFont typeface="+mj-lt"/>
              <a:buAutoNum type="arabicPeriod"/>
            </a:pPr>
            <a:r>
              <a:rPr lang="ru-RU" dirty="0" smtClean="0">
                <a:latin typeface="+mj-lt"/>
              </a:rPr>
              <a:t>Наличие </a:t>
            </a:r>
            <a:r>
              <a:rPr lang="ru-RU" dirty="0">
                <a:latin typeface="+mj-lt"/>
              </a:rPr>
              <a:t>противоречивых сведений в заявлении и приложенных к нему документах, в том числе недостоверность представленной заявителем </a:t>
            </a:r>
            <a:r>
              <a:rPr lang="ru-RU" dirty="0" smtClean="0">
                <a:latin typeface="+mj-lt"/>
              </a:rPr>
              <a:t>информации</a:t>
            </a:r>
            <a:endParaRPr lang="ru-RU" dirty="0">
              <a:latin typeface="+mj-lt"/>
            </a:endParaRPr>
          </a:p>
          <a:p>
            <a:pPr marL="457200" indent="-457200">
              <a:buFont typeface="+mj-lt"/>
              <a:buAutoNum type="arabicPeriod"/>
            </a:pPr>
            <a:r>
              <a:rPr lang="ru-RU" dirty="0">
                <a:latin typeface="+mj-lt"/>
              </a:rPr>
              <a:t>Недостаточность размера бюджетных ассигнований, предусмотренных на реализацию мероприятий </a:t>
            </a:r>
            <a:r>
              <a:rPr lang="ru-RU" dirty="0" smtClean="0">
                <a:latin typeface="+mj-lt"/>
              </a:rPr>
              <a:t>на </a:t>
            </a:r>
            <a:r>
              <a:rPr lang="ru-RU" dirty="0">
                <a:latin typeface="+mj-lt"/>
              </a:rPr>
              <a:t>соответствующий финансовый год и плановый период </a:t>
            </a:r>
          </a:p>
          <a:p>
            <a:pPr marL="457200" indent="-457200">
              <a:buFont typeface="+mj-lt"/>
              <a:buAutoNum type="arabicPeriod"/>
            </a:pPr>
            <a:r>
              <a:rPr lang="ru-RU" dirty="0" smtClean="0">
                <a:latin typeface="+mj-lt"/>
              </a:rPr>
              <a:t>Отзыв </a:t>
            </a:r>
            <a:r>
              <a:rPr lang="ru-RU" dirty="0">
                <a:latin typeface="+mj-lt"/>
              </a:rPr>
              <a:t>заявления на предоставление услуги по инициативе </a:t>
            </a:r>
            <a:r>
              <a:rPr lang="ru-RU" dirty="0" smtClean="0">
                <a:latin typeface="+mj-lt"/>
              </a:rPr>
              <a:t>Заявителя</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9" name="Прямоугольник 8"/>
          <p:cNvSpPr/>
          <p:nvPr/>
        </p:nvSpPr>
        <p:spPr>
          <a:xfrm>
            <a:off x="554852" y="5296707"/>
            <a:ext cx="10369152" cy="1354217"/>
          </a:xfrm>
          <a:prstGeom prst="rect">
            <a:avLst/>
          </a:prstGeom>
        </p:spPr>
        <p:txBody>
          <a:bodyPr wrap="square">
            <a:spAutoFit/>
          </a:bodyPr>
          <a:lstStyle/>
          <a:p>
            <a:pPr>
              <a:spcAft>
                <a:spcPts val="1200"/>
              </a:spcAft>
            </a:pPr>
            <a:r>
              <a:rPr lang="ru-RU" i="1" dirty="0" smtClean="0">
                <a:latin typeface="+mj-lt"/>
              </a:rPr>
              <a:t>_________________________________________________________________________________________</a:t>
            </a:r>
          </a:p>
          <a:p>
            <a:pPr>
              <a:spcAft>
                <a:spcPts val="1200"/>
              </a:spcAft>
            </a:pPr>
            <a:r>
              <a:rPr lang="ru-RU" i="1" dirty="0" smtClean="0">
                <a:latin typeface="+mj-lt"/>
              </a:rPr>
              <a:t>Отказ </a:t>
            </a:r>
            <a:r>
              <a:rPr lang="ru-RU" i="1" dirty="0">
                <a:latin typeface="+mj-lt"/>
              </a:rPr>
              <a:t>Заявителя (представителя Заявителя) от предоставления услуги не препятствует повторному обращению Заявителя (представителя Заявителя) за предоставлением до установленной даты окончания приема </a:t>
            </a:r>
            <a:r>
              <a:rPr lang="ru-RU" i="1" dirty="0" smtClean="0">
                <a:latin typeface="+mj-lt"/>
              </a:rPr>
              <a:t>Заявлений</a:t>
            </a:r>
            <a:endParaRPr lang="ru-RU" b="1" dirty="0">
              <a:latin typeface="+mj-lt"/>
            </a:endParaRPr>
          </a:p>
        </p:txBody>
      </p:sp>
    </p:spTree>
    <p:custDataLst>
      <p:tags r:id="rId1"/>
    </p:custDataLst>
    <p:extLst>
      <p:ext uri="{BB962C8B-B14F-4D97-AF65-F5344CB8AC3E}">
        <p14:creationId xmlns:p14="http://schemas.microsoft.com/office/powerpoint/2010/main" val="2723235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0"/>
            <a:ext cx="11134725" cy="881797"/>
          </a:xfrm>
        </p:spPr>
        <p:txBody>
          <a:bodyPr vert="horz" lIns="91440" tIns="45720" rIns="91440" bIns="45720" rtlCol="0" anchor="ctr">
            <a:noAutofit/>
          </a:bodyPr>
          <a:lstStyle/>
          <a:p>
            <a:r>
              <a:rPr lang="ru-RU" sz="2800" dirty="0">
                <a:solidFill>
                  <a:schemeClr val="bg2">
                    <a:lumMod val="50000"/>
                  </a:schemeClr>
                </a:solidFill>
              </a:rPr>
              <a:t>Правовые основы</a:t>
            </a:r>
          </a:p>
        </p:txBody>
      </p:sp>
      <p:sp>
        <p:nvSpPr>
          <p:cNvPr id="5" name="Прямоугольник 4"/>
          <p:cNvSpPr/>
          <p:nvPr/>
        </p:nvSpPr>
        <p:spPr>
          <a:xfrm>
            <a:off x="0" y="1697527"/>
            <a:ext cx="11873552" cy="3539430"/>
          </a:xfrm>
          <a:prstGeom prst="rect">
            <a:avLst/>
          </a:prstGeom>
        </p:spPr>
        <p:txBody>
          <a:bodyPr wrap="square">
            <a:spAutoFit/>
          </a:bodyPr>
          <a:lstStyle/>
          <a:p>
            <a:pPr marL="342900" indent="-342900">
              <a:buFont typeface="Wingdings" panose="05000000000000000000" pitchFamily="2" charset="2"/>
              <a:buChar char="ü"/>
            </a:pPr>
            <a:r>
              <a:rPr lang="ru-RU" sz="2800" dirty="0">
                <a:latin typeface="+mj-lt"/>
              </a:rPr>
              <a:t>Федеральный закон от 24.07.2007 </a:t>
            </a:r>
            <a:r>
              <a:rPr lang="ru-RU" sz="2800" dirty="0" smtClean="0">
                <a:latin typeface="+mj-lt"/>
              </a:rPr>
              <a:t>№ 209-ФЗ «О </a:t>
            </a:r>
            <a:r>
              <a:rPr lang="ru-RU" sz="2800" dirty="0">
                <a:latin typeface="+mj-lt"/>
              </a:rPr>
              <a:t>развитии малого </a:t>
            </a:r>
            <a:r>
              <a:rPr lang="ru-RU" sz="2800" dirty="0" smtClean="0">
                <a:latin typeface="+mj-lt"/>
              </a:rPr>
              <a:t>и среднего </a:t>
            </a:r>
            <a:r>
              <a:rPr lang="ru-RU" sz="2800" dirty="0">
                <a:latin typeface="+mj-lt"/>
              </a:rPr>
              <a:t>предпринимательства в Российской Федерации» </a:t>
            </a:r>
          </a:p>
          <a:p>
            <a:pPr marL="342900" indent="-342900">
              <a:buFont typeface="Wingdings" panose="05000000000000000000" pitchFamily="2" charset="2"/>
              <a:buChar char="ü"/>
            </a:pPr>
            <a:endParaRPr lang="ru-RU" sz="2800" dirty="0">
              <a:latin typeface="+mj-lt"/>
            </a:endParaRPr>
          </a:p>
          <a:p>
            <a:pPr marL="342900" indent="-342900">
              <a:buFont typeface="Wingdings" panose="05000000000000000000" pitchFamily="2" charset="2"/>
              <a:buChar char="ü"/>
            </a:pPr>
            <a:r>
              <a:rPr lang="ru-RU" sz="2800" dirty="0">
                <a:latin typeface="+mj-lt"/>
              </a:rPr>
              <a:t>Федеральный </a:t>
            </a:r>
            <a:r>
              <a:rPr lang="ru-RU" sz="2800" dirty="0" smtClean="0">
                <a:latin typeface="+mj-lt"/>
              </a:rPr>
              <a:t>закон </a:t>
            </a:r>
            <a:r>
              <a:rPr lang="ru-RU" sz="2800" dirty="0">
                <a:latin typeface="+mj-lt"/>
              </a:rPr>
              <a:t>от 27.07.2010 </a:t>
            </a:r>
            <a:r>
              <a:rPr lang="ru-RU" sz="2800" dirty="0" smtClean="0">
                <a:latin typeface="+mj-lt"/>
              </a:rPr>
              <a:t>№ </a:t>
            </a:r>
            <a:r>
              <a:rPr lang="ru-RU" sz="2800" dirty="0">
                <a:latin typeface="+mj-lt"/>
              </a:rPr>
              <a:t>210-ФЗ «Об организации </a:t>
            </a:r>
            <a:r>
              <a:rPr lang="ru-RU" sz="2800" dirty="0" smtClean="0">
                <a:latin typeface="+mj-lt"/>
              </a:rPr>
              <a:t>предоставления </a:t>
            </a:r>
            <a:r>
              <a:rPr lang="ru-RU" sz="2800" dirty="0">
                <a:latin typeface="+mj-lt"/>
              </a:rPr>
              <a:t>государственных и муниципальных услуг» </a:t>
            </a:r>
            <a:endParaRPr lang="ru-RU" sz="2800" dirty="0" smtClean="0">
              <a:latin typeface="+mj-lt"/>
            </a:endParaRPr>
          </a:p>
          <a:p>
            <a:pPr marL="342900" indent="-342900">
              <a:buFont typeface="Wingdings" panose="05000000000000000000" pitchFamily="2" charset="2"/>
              <a:buChar char="ü"/>
            </a:pPr>
            <a:endParaRPr lang="ru-RU" sz="2800" dirty="0">
              <a:latin typeface="+mj-lt"/>
            </a:endParaRPr>
          </a:p>
          <a:p>
            <a:pPr marL="342900" indent="-342900">
              <a:buFont typeface="Wingdings" panose="05000000000000000000" pitchFamily="2" charset="2"/>
              <a:buChar char="ü"/>
            </a:pPr>
            <a:r>
              <a:rPr lang="ru-RU" sz="2800" dirty="0" smtClean="0">
                <a:latin typeface="+mj-lt"/>
              </a:rPr>
              <a:t>Муниципальная </a:t>
            </a:r>
            <a:r>
              <a:rPr lang="ru-RU" sz="2800" dirty="0">
                <a:latin typeface="+mj-lt"/>
              </a:rPr>
              <a:t>программа поддержки малого и среднего </a:t>
            </a:r>
            <a:r>
              <a:rPr lang="ru-RU" sz="2800" dirty="0" smtClean="0">
                <a:latin typeface="+mj-lt"/>
              </a:rPr>
              <a:t>предпринимательства</a:t>
            </a:r>
            <a:endParaRPr lang="ru-RU" sz="2800" dirty="0">
              <a:latin typeface="+mj-lt"/>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209915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50968" y="-38826"/>
            <a:ext cx="11172564" cy="966873"/>
          </a:xfrm>
        </p:spPr>
        <p:txBody>
          <a:bodyPr vert="horz" lIns="91440" tIns="45720" rIns="91440" bIns="45720" rtlCol="0" anchor="ctr">
            <a:noAutofit/>
          </a:bodyPr>
          <a:lstStyle/>
          <a:p>
            <a:r>
              <a:rPr lang="ru-RU" sz="2800" dirty="0">
                <a:solidFill>
                  <a:schemeClr val="bg2">
                    <a:lumMod val="50000"/>
                  </a:schemeClr>
                </a:solidFill>
              </a:rPr>
              <a:t>Государственная пошлина</a:t>
            </a:r>
          </a:p>
        </p:txBody>
      </p:sp>
      <p:sp>
        <p:nvSpPr>
          <p:cNvPr id="3" name="Прямоугольник 2"/>
          <p:cNvSpPr/>
          <p:nvPr/>
        </p:nvSpPr>
        <p:spPr>
          <a:xfrm>
            <a:off x="1645148" y="2954853"/>
            <a:ext cx="9865096" cy="584775"/>
          </a:xfrm>
          <a:prstGeom prst="rect">
            <a:avLst/>
          </a:prstGeom>
        </p:spPr>
        <p:txBody>
          <a:bodyPr wrap="square">
            <a:spAutoFit/>
          </a:bodyPr>
          <a:lstStyle/>
          <a:p>
            <a:pPr>
              <a:spcAft>
                <a:spcPts val="1200"/>
              </a:spcAft>
            </a:pPr>
            <a:r>
              <a:rPr lang="ru-RU" sz="3200" b="1" dirty="0" smtClean="0">
                <a:latin typeface="+mj-lt"/>
              </a:rPr>
              <a:t>Услуга предоставляется </a:t>
            </a:r>
            <a:r>
              <a:rPr lang="ru-RU" sz="3200" b="1" dirty="0" smtClean="0">
                <a:solidFill>
                  <a:srgbClr val="FF0000"/>
                </a:solidFill>
                <a:latin typeface="+mj-lt"/>
              </a:rPr>
              <a:t>бесплатно</a:t>
            </a:r>
            <a:endParaRPr lang="ru-RU" sz="3200" b="1" dirty="0">
              <a:solidFill>
                <a:srgbClr val="FF0000"/>
              </a:solidFill>
              <a:latin typeface="+mj-lt"/>
            </a:endParaRPr>
          </a:p>
        </p:txBody>
      </p:sp>
      <p:pic>
        <p:nvPicPr>
          <p:cNvPr id="5" name="Picture 2" descr="C:\Users\Роман\Desktop\green-checkmark-and-red-minus-147478.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67408" y="2924944"/>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extLst>
      <p:ext uri="{BB962C8B-B14F-4D97-AF65-F5344CB8AC3E}">
        <p14:creationId xmlns:p14="http://schemas.microsoft.com/office/powerpoint/2010/main" val="1264499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ChernovSV\Desktop\Презентация\2016-10-3_15-10-13_moher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66" y="6205304"/>
            <a:ext cx="412006" cy="536067"/>
          </a:xfrm>
          <a:prstGeom prst="rect">
            <a:avLst/>
          </a:prstGeom>
          <a:noFill/>
          <a:extLst>
            <a:ext uri="{909E8E84-426E-40DD-AFC4-6F175D3DCCD1}">
              <a14:hiddenFill xmlns:a14="http://schemas.microsoft.com/office/drawing/2010/main">
                <a:solidFill>
                  <a:srgbClr val="FFFFFF"/>
                </a:solidFill>
              </a14:hiddenFill>
            </a:ext>
          </a:extLst>
        </p:spPr>
      </p:pic>
      <p:sp>
        <p:nvSpPr>
          <p:cNvPr id="10242" name="Заголовок 33"/>
          <p:cNvSpPr>
            <a:spLocks noGrp="1"/>
          </p:cNvSpPr>
          <p:nvPr>
            <p:ph type="title" idx="4294967295"/>
          </p:nvPr>
        </p:nvSpPr>
        <p:spPr>
          <a:xfrm>
            <a:off x="1064616" y="19434"/>
            <a:ext cx="11172564" cy="876011"/>
          </a:xfrm>
        </p:spPr>
        <p:txBody>
          <a:bodyPr vert="horz" lIns="91440" tIns="45720" rIns="91440" bIns="45720" rtlCol="0" anchor="ctr">
            <a:noAutofit/>
          </a:bodyPr>
          <a:lstStyle/>
          <a:p>
            <a:r>
              <a:rPr lang="ru-RU" sz="2800" dirty="0">
                <a:solidFill>
                  <a:schemeClr val="bg2">
                    <a:lumMod val="50000"/>
                  </a:schemeClr>
                </a:solidFill>
              </a:rPr>
              <a:t>Срок предоставления </a:t>
            </a:r>
            <a:r>
              <a:rPr lang="ru-RU" sz="2800" dirty="0" smtClean="0">
                <a:solidFill>
                  <a:schemeClr val="bg2">
                    <a:lumMod val="50000"/>
                  </a:schemeClr>
                </a:solidFill>
              </a:rPr>
              <a:t>услуги</a:t>
            </a:r>
            <a:endParaRPr lang="ru-RU" sz="2800" dirty="0">
              <a:solidFill>
                <a:schemeClr val="bg2">
                  <a:lumMod val="50000"/>
                </a:schemeClr>
              </a:solidFill>
            </a:endParaRPr>
          </a:p>
        </p:txBody>
      </p:sp>
      <p:sp>
        <p:nvSpPr>
          <p:cNvPr id="7" name="Прямоугольник 6"/>
          <p:cNvSpPr/>
          <p:nvPr/>
        </p:nvSpPr>
        <p:spPr>
          <a:xfrm>
            <a:off x="1645145" y="2977962"/>
            <a:ext cx="9865096" cy="584775"/>
          </a:xfrm>
          <a:prstGeom prst="rect">
            <a:avLst/>
          </a:prstGeom>
        </p:spPr>
        <p:txBody>
          <a:bodyPr wrap="square">
            <a:spAutoFit/>
          </a:bodyPr>
          <a:lstStyle/>
          <a:p>
            <a:r>
              <a:rPr lang="ru-RU" sz="2600" b="1" dirty="0" smtClean="0">
                <a:latin typeface="+mj-lt"/>
              </a:rPr>
              <a:t>Не </a:t>
            </a:r>
            <a:r>
              <a:rPr lang="ru-RU" sz="2600" b="1" dirty="0">
                <a:latin typeface="+mj-lt"/>
              </a:rPr>
              <a:t>более </a:t>
            </a:r>
            <a:r>
              <a:rPr lang="ru-RU" sz="3200" b="1" dirty="0" smtClean="0">
                <a:solidFill>
                  <a:srgbClr val="FF0000"/>
                </a:solidFill>
                <a:latin typeface="+mj-lt"/>
              </a:rPr>
              <a:t>90 </a:t>
            </a:r>
            <a:r>
              <a:rPr lang="ru-RU" sz="3200" b="1" dirty="0">
                <a:solidFill>
                  <a:srgbClr val="FF0000"/>
                </a:solidFill>
                <a:latin typeface="+mj-lt"/>
              </a:rPr>
              <a:t>календарных дней  </a:t>
            </a:r>
            <a:r>
              <a:rPr lang="ru-RU" sz="2600" b="1" dirty="0">
                <a:latin typeface="+mj-lt"/>
              </a:rPr>
              <a:t>с даты регистрации </a:t>
            </a:r>
            <a:r>
              <a:rPr lang="ru-RU" sz="2600" b="1" dirty="0" smtClean="0">
                <a:latin typeface="+mj-lt"/>
              </a:rPr>
              <a:t>Заявления</a:t>
            </a:r>
            <a:endParaRPr lang="ru-RU" sz="2600" dirty="0">
              <a:latin typeface="+mj-lt"/>
            </a:endParaRPr>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Изображение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0" name="Picture 2" descr="C:\Users\Роман\Desktop\green-checkmark-and-red-minus-147478.png"/>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67408" y="2924944"/>
            <a:ext cx="504056" cy="482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78775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ChernovSV\Desktop\Презентация\2016-10-3_15-10-13_moher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66" y="6205304"/>
            <a:ext cx="412006" cy="536067"/>
          </a:xfrm>
          <a:prstGeom prst="rect">
            <a:avLst/>
          </a:prstGeom>
          <a:noFill/>
          <a:extLst>
            <a:ext uri="{909E8E84-426E-40DD-AFC4-6F175D3DCCD1}">
              <a14:hiddenFill xmlns:a14="http://schemas.microsoft.com/office/drawing/2010/main">
                <a:solidFill>
                  <a:srgbClr val="FFFFFF"/>
                </a:solidFill>
              </a14:hiddenFill>
            </a:ext>
          </a:extLst>
        </p:spPr>
      </p:pic>
      <p:sp>
        <p:nvSpPr>
          <p:cNvPr id="10242" name="Заголовок 33"/>
          <p:cNvSpPr>
            <a:spLocks noGrp="1"/>
          </p:cNvSpPr>
          <p:nvPr>
            <p:ph type="title" idx="4294967295"/>
          </p:nvPr>
        </p:nvSpPr>
        <p:spPr>
          <a:xfrm>
            <a:off x="1056290" y="13648"/>
            <a:ext cx="11151476" cy="881797"/>
          </a:xfrm>
        </p:spPr>
        <p:txBody>
          <a:bodyPr vert="horz" lIns="91440" tIns="45720" rIns="91440" bIns="45720" rtlCol="0" anchor="ctr">
            <a:noAutofit/>
          </a:bodyPr>
          <a:lstStyle/>
          <a:p>
            <a:r>
              <a:rPr lang="ru-RU" sz="2800" dirty="0" smtClean="0">
                <a:solidFill>
                  <a:schemeClr val="bg2">
                    <a:lumMod val="50000"/>
                  </a:schemeClr>
                </a:solidFill>
              </a:rPr>
              <a:t>Результат </a:t>
            </a:r>
            <a:r>
              <a:rPr lang="ru-RU" sz="2800" dirty="0">
                <a:solidFill>
                  <a:schemeClr val="bg2">
                    <a:lumMod val="50000"/>
                  </a:schemeClr>
                </a:solidFill>
              </a:rPr>
              <a:t>предоставления </a:t>
            </a:r>
            <a:r>
              <a:rPr lang="ru-RU" sz="2800" dirty="0" smtClean="0">
                <a:solidFill>
                  <a:schemeClr val="bg2">
                    <a:lumMod val="50000"/>
                  </a:schemeClr>
                </a:solidFill>
              </a:rPr>
              <a:t>услуги</a:t>
            </a:r>
            <a:endParaRPr lang="ru-RU" sz="2800" dirty="0">
              <a:solidFill>
                <a:schemeClr val="bg2">
                  <a:lumMod val="50000"/>
                </a:schemeClr>
              </a:solidFill>
            </a:endParaRPr>
          </a:p>
        </p:txBody>
      </p:sp>
      <p:sp>
        <p:nvSpPr>
          <p:cNvPr id="2" name="TextBox 1"/>
          <p:cNvSpPr txBox="1"/>
          <p:nvPr/>
        </p:nvSpPr>
        <p:spPr>
          <a:xfrm>
            <a:off x="1056290" y="2416454"/>
            <a:ext cx="9227144" cy="2031325"/>
          </a:xfrm>
          <a:prstGeom prst="rect">
            <a:avLst/>
          </a:prstGeom>
          <a:noFill/>
        </p:spPr>
        <p:txBody>
          <a:bodyPr wrap="square" rtlCol="0">
            <a:spAutoFit/>
          </a:bodyPr>
          <a:lstStyle/>
          <a:p>
            <a:pPr>
              <a:spcAft>
                <a:spcPts val="1800"/>
              </a:spcAft>
            </a:pPr>
            <a:r>
              <a:rPr lang="ru-RU" sz="2400" dirty="0" smtClean="0">
                <a:latin typeface="+mj-lt"/>
              </a:rPr>
              <a:t>о </a:t>
            </a:r>
            <a:r>
              <a:rPr lang="ru-RU" sz="2400" dirty="0">
                <a:latin typeface="+mj-lt"/>
              </a:rPr>
              <a:t>предоставлении финансовой поддержки (субсидии) </a:t>
            </a:r>
            <a:endParaRPr lang="ru-RU" sz="2400" dirty="0" smtClean="0">
              <a:latin typeface="+mj-lt"/>
            </a:endParaRPr>
          </a:p>
          <a:p>
            <a:pPr marL="457200" indent="-457200">
              <a:spcAft>
                <a:spcPts val="1800"/>
              </a:spcAft>
              <a:buFont typeface="Wingdings" panose="05000000000000000000" pitchFamily="2" charset="2"/>
              <a:buChar char="ü"/>
            </a:pPr>
            <a:endParaRPr lang="ru-RU" sz="2400" dirty="0">
              <a:latin typeface="+mj-lt"/>
            </a:endParaRPr>
          </a:p>
          <a:p>
            <a:pPr>
              <a:spcAft>
                <a:spcPts val="1800"/>
              </a:spcAft>
            </a:pPr>
            <a:r>
              <a:rPr lang="ru-RU" sz="2400" dirty="0">
                <a:latin typeface="+mj-lt"/>
              </a:rPr>
              <a:t>об отказе в предоставлении финансовой поддержки (субсидии) субъекту МСП.</a:t>
            </a: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7" name="Picture 2" descr="C:\Users\Роман\Desktop\green-checkmark-and-red-minus-147478.png"/>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07269" y="2421328"/>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Роман\Desktop\green-checkmark-and-red-minus-147478.png"/>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33029" y="3705807"/>
            <a:ext cx="504056" cy="4823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6290" y="1387366"/>
            <a:ext cx="7330965" cy="492443"/>
          </a:xfrm>
          <a:prstGeom prst="rect">
            <a:avLst/>
          </a:prstGeom>
          <a:noFill/>
        </p:spPr>
        <p:txBody>
          <a:bodyPr wrap="square" rtlCol="0">
            <a:spAutoFit/>
          </a:bodyPr>
          <a:lstStyle/>
          <a:p>
            <a:pPr marL="0" lvl="1"/>
            <a:r>
              <a:rPr lang="ru-RU" sz="2600" b="1" dirty="0"/>
              <a:t>Уведомление Заявителя о решении</a:t>
            </a:r>
            <a:r>
              <a:rPr lang="ru-RU" sz="2600" b="1" dirty="0" smtClean="0"/>
              <a:t>:</a:t>
            </a:r>
            <a:endParaRPr lang="ru-RU" sz="2600" b="1" dirty="0"/>
          </a:p>
        </p:txBody>
      </p:sp>
    </p:spTree>
    <p:custDataLst>
      <p:tags r:id="rId1"/>
    </p:custDataLst>
    <p:extLst>
      <p:ext uri="{BB962C8B-B14F-4D97-AF65-F5344CB8AC3E}">
        <p14:creationId xmlns:p14="http://schemas.microsoft.com/office/powerpoint/2010/main" val="917327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ChernovSV\Desktop\Презентация\2016-10-3_15-10-13_moher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66" y="6205304"/>
            <a:ext cx="412006" cy="536067"/>
          </a:xfrm>
          <a:prstGeom prst="rect">
            <a:avLst/>
          </a:prstGeom>
          <a:noFill/>
          <a:extLst>
            <a:ext uri="{909E8E84-426E-40DD-AFC4-6F175D3DCCD1}">
              <a14:hiddenFill xmlns:a14="http://schemas.microsoft.com/office/drawing/2010/main">
                <a:solidFill>
                  <a:srgbClr val="FFFFFF"/>
                </a:solidFill>
              </a14:hiddenFill>
            </a:ext>
          </a:extLst>
        </p:spPr>
      </p:pic>
      <p:sp>
        <p:nvSpPr>
          <p:cNvPr id="10242" name="Заголовок 33"/>
          <p:cNvSpPr>
            <a:spLocks noGrp="1"/>
          </p:cNvSpPr>
          <p:nvPr>
            <p:ph type="title" idx="4294967295"/>
          </p:nvPr>
        </p:nvSpPr>
        <p:spPr>
          <a:xfrm>
            <a:off x="1078354" y="3668"/>
            <a:ext cx="11204006" cy="891777"/>
          </a:xfrm>
        </p:spPr>
        <p:txBody>
          <a:bodyPr vert="horz" lIns="91440" tIns="45720" rIns="91440" bIns="45720" rtlCol="0" anchor="ctr">
            <a:noAutofit/>
          </a:bodyPr>
          <a:lstStyle/>
          <a:p>
            <a:r>
              <a:rPr lang="ru-RU" sz="2800" dirty="0">
                <a:solidFill>
                  <a:schemeClr val="bg2">
                    <a:lumMod val="50000"/>
                  </a:schemeClr>
                </a:solidFill>
              </a:rPr>
              <a:t>Жалоба</a:t>
            </a:r>
          </a:p>
        </p:txBody>
      </p:sp>
      <p:sp>
        <p:nvSpPr>
          <p:cNvPr id="7" name="Прямоугольник 6"/>
          <p:cNvSpPr/>
          <p:nvPr/>
        </p:nvSpPr>
        <p:spPr>
          <a:xfrm>
            <a:off x="1060963" y="1710738"/>
            <a:ext cx="10778934" cy="3416320"/>
          </a:xfrm>
          <a:prstGeom prst="rect">
            <a:avLst/>
          </a:prstGeom>
        </p:spPr>
        <p:txBody>
          <a:bodyPr wrap="square">
            <a:spAutoFit/>
          </a:bodyPr>
          <a:lstStyle/>
          <a:p>
            <a:r>
              <a:rPr lang="ru-RU" sz="2400" dirty="0">
                <a:latin typeface="+mj-lt"/>
              </a:rPr>
              <a:t>Заявитель (представитель Заявителя) вправе подать жалобу на </a:t>
            </a:r>
            <a:r>
              <a:rPr lang="ru-RU" sz="2400" dirty="0" smtClean="0">
                <a:latin typeface="+mj-lt"/>
              </a:rPr>
              <a:t>решение </a:t>
            </a:r>
            <a:r>
              <a:rPr lang="ru-RU" sz="2400" dirty="0">
                <a:latin typeface="+mj-lt"/>
              </a:rPr>
              <a:t>и (или) действие (бездействие) </a:t>
            </a:r>
            <a:r>
              <a:rPr lang="ru-RU" sz="2400" dirty="0" smtClean="0">
                <a:latin typeface="+mj-lt"/>
              </a:rPr>
              <a:t>ОМСУ МО </a:t>
            </a:r>
            <a:r>
              <a:rPr lang="ru-RU" sz="2400" dirty="0">
                <a:latin typeface="+mj-lt"/>
              </a:rPr>
              <a:t>и </a:t>
            </a:r>
            <a:r>
              <a:rPr lang="ru-RU" sz="2400" dirty="0" smtClean="0">
                <a:latin typeface="+mj-lt"/>
              </a:rPr>
              <a:t>(</a:t>
            </a:r>
            <a:r>
              <a:rPr lang="ru-RU" sz="2400" dirty="0">
                <a:latin typeface="+mj-lt"/>
              </a:rPr>
              <a:t>или) их </a:t>
            </a:r>
            <a:r>
              <a:rPr lang="ru-RU" sz="2400" dirty="0" smtClean="0">
                <a:latin typeface="+mj-lt"/>
              </a:rPr>
              <a:t>должностных </a:t>
            </a:r>
            <a:r>
              <a:rPr lang="ru-RU" sz="2400" dirty="0">
                <a:latin typeface="+mj-lt"/>
              </a:rPr>
              <a:t>лиц, </a:t>
            </a:r>
            <a:r>
              <a:rPr lang="ru-RU" sz="2400" dirty="0" smtClean="0">
                <a:latin typeface="+mj-lt"/>
              </a:rPr>
              <a:t>муниципальных гражданских </a:t>
            </a:r>
            <a:r>
              <a:rPr lang="ru-RU" sz="2400" dirty="0">
                <a:latin typeface="+mj-lt"/>
              </a:rPr>
              <a:t>служащих при п</a:t>
            </a:r>
            <a:r>
              <a:rPr lang="ru-RU" sz="2400" dirty="0" smtClean="0">
                <a:latin typeface="+mj-lt"/>
              </a:rPr>
              <a:t>редоставлении услуги</a:t>
            </a:r>
          </a:p>
          <a:p>
            <a:endParaRPr lang="ru-RU" sz="2400" dirty="0">
              <a:latin typeface="+mj-lt"/>
            </a:endParaRPr>
          </a:p>
          <a:p>
            <a:r>
              <a:rPr lang="ru-RU" sz="2400" dirty="0" smtClean="0">
                <a:latin typeface="+mj-lt"/>
              </a:rPr>
              <a:t>Жалоба может </a:t>
            </a:r>
            <a:r>
              <a:rPr lang="ru-RU" sz="2400" dirty="0">
                <a:latin typeface="+mj-lt"/>
              </a:rPr>
              <a:t>быть направлена в письменной форме на бумажном </a:t>
            </a:r>
            <a:r>
              <a:rPr lang="ru-RU" sz="2400" dirty="0" smtClean="0">
                <a:latin typeface="+mj-lt"/>
              </a:rPr>
              <a:t>носителе </a:t>
            </a:r>
            <a:r>
              <a:rPr lang="ru-RU" sz="2400" dirty="0">
                <a:latin typeface="+mj-lt"/>
              </a:rPr>
              <a:t>по почте, </a:t>
            </a:r>
            <a:r>
              <a:rPr lang="ru-RU" sz="2400" dirty="0" smtClean="0">
                <a:latin typeface="+mj-lt"/>
              </a:rPr>
              <a:t>в электронной форме </a:t>
            </a:r>
            <a:r>
              <a:rPr lang="ru-RU" sz="2400" dirty="0">
                <a:latin typeface="+mj-lt"/>
              </a:rPr>
              <a:t>на электронные адреса, </a:t>
            </a:r>
            <a:r>
              <a:rPr lang="ru-RU" sz="2400" dirty="0" smtClean="0">
                <a:latin typeface="+mj-lt"/>
              </a:rPr>
              <a:t>указанные </a:t>
            </a:r>
            <a:r>
              <a:rPr lang="ru-RU" sz="2400" dirty="0">
                <a:latin typeface="+mj-lt"/>
              </a:rPr>
              <a:t>на официальных сайтах Администрации, через </a:t>
            </a:r>
            <a:r>
              <a:rPr lang="ru-RU" sz="2400" dirty="0" smtClean="0">
                <a:latin typeface="+mj-lt"/>
              </a:rPr>
              <a:t>РПГУ, </a:t>
            </a:r>
            <a:r>
              <a:rPr lang="ru-RU" sz="2400" dirty="0">
                <a:latin typeface="+mj-lt"/>
              </a:rPr>
              <a:t>а также </a:t>
            </a:r>
            <a:r>
              <a:rPr lang="ru-RU" sz="2400" dirty="0" smtClean="0">
                <a:latin typeface="+mj-lt"/>
              </a:rPr>
              <a:t>может </a:t>
            </a:r>
            <a:r>
              <a:rPr lang="ru-RU" sz="2400" dirty="0">
                <a:latin typeface="+mj-lt"/>
              </a:rPr>
              <a:t>быть принята при личном приеме </a:t>
            </a:r>
            <a:r>
              <a:rPr lang="ru-RU" sz="2400" dirty="0" smtClean="0">
                <a:latin typeface="+mj-lt"/>
              </a:rPr>
              <a:t>заявителя</a:t>
            </a:r>
            <a:endParaRPr lang="ru-RU" sz="2400" dirty="0">
              <a:latin typeface="+mj-lt"/>
            </a:endParaRPr>
          </a:p>
          <a:p>
            <a:pPr>
              <a:spcAft>
                <a:spcPts val="1800"/>
              </a:spcAft>
            </a:pPr>
            <a:endParaRPr lang="ru-RU" sz="2400" dirty="0">
              <a:latin typeface="+mj-lt"/>
            </a:endParaRP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Изображение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1" name="Picture 2" descr="C:\Users\Роман\Desktop\green-checkmark-and-red-minus-147478.png"/>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71481" y="3649730"/>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Роман\Desktop\green-checkmark-and-red-minus-147478.png"/>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33029" y="1951658"/>
            <a:ext cx="504056" cy="482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04813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59654" y="116242"/>
            <a:ext cx="11172564" cy="683667"/>
          </a:xfrm>
        </p:spPr>
        <p:txBody>
          <a:bodyPr vert="horz" lIns="91440" tIns="45720" rIns="91440" bIns="45720" rtlCol="0" anchor="ctr">
            <a:noAutofit/>
          </a:bodyPr>
          <a:lstStyle/>
          <a:p>
            <a:r>
              <a:rPr lang="ru-RU" sz="2800" dirty="0">
                <a:solidFill>
                  <a:schemeClr val="bg2">
                    <a:lumMod val="50000"/>
                  </a:schemeClr>
                </a:solidFill>
              </a:rPr>
              <a:t>Процедура подачи заявки в электронном виде</a:t>
            </a:r>
          </a:p>
        </p:txBody>
      </p:sp>
      <p:sp>
        <p:nvSpPr>
          <p:cNvPr id="3" name="Прямоугольник 2"/>
          <p:cNvSpPr/>
          <p:nvPr/>
        </p:nvSpPr>
        <p:spPr>
          <a:xfrm>
            <a:off x="1645148" y="2954853"/>
            <a:ext cx="9865096" cy="584775"/>
          </a:xfrm>
          <a:prstGeom prst="rect">
            <a:avLst/>
          </a:prstGeom>
        </p:spPr>
        <p:txBody>
          <a:bodyPr wrap="square">
            <a:spAutoFit/>
          </a:bodyPr>
          <a:lstStyle/>
          <a:p>
            <a:pPr>
              <a:spcAft>
                <a:spcPts val="1200"/>
              </a:spcAft>
            </a:pPr>
            <a:r>
              <a:rPr lang="ru-RU" sz="3200" b="1" dirty="0" smtClean="0">
                <a:latin typeface="+mj-lt"/>
              </a:rPr>
              <a:t>Период подачи Заявок </a:t>
            </a:r>
            <a:r>
              <a:rPr lang="ru-RU" sz="3200" b="1" dirty="0">
                <a:latin typeface="+mj-lt"/>
              </a:rPr>
              <a:t>устанавливает ОМСУ </a:t>
            </a:r>
            <a:r>
              <a:rPr lang="ru-RU" sz="3200" b="1" dirty="0" smtClean="0">
                <a:latin typeface="+mj-lt"/>
              </a:rPr>
              <a:t>МО</a:t>
            </a:r>
            <a:endParaRPr lang="ru-RU" sz="3200" b="1" dirty="0">
              <a:latin typeface="+mj-lt"/>
            </a:endParaRPr>
          </a:p>
        </p:txBody>
      </p:sp>
      <p:pic>
        <p:nvPicPr>
          <p:cNvPr id="5" name="Picture 2" descr="C:\Users\Роман\Desktop\green-checkmark-and-red-minus-147478.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67408" y="2924944"/>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extLst>
      <p:ext uri="{BB962C8B-B14F-4D97-AF65-F5344CB8AC3E}">
        <p14:creationId xmlns:p14="http://schemas.microsoft.com/office/powerpoint/2010/main" val="2112722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11568" y="2931841"/>
            <a:ext cx="10272712" cy="889735"/>
          </a:xfrm>
        </p:spPr>
        <p:txBody>
          <a:bodyPr>
            <a:noAutofit/>
          </a:bodyPr>
          <a:lstStyle/>
          <a:p>
            <a:pPr algn="ctr"/>
            <a:r>
              <a:rPr lang="ru-RU" sz="4000" b="1" dirty="0">
                <a:solidFill>
                  <a:srgbClr val="FF5050"/>
                </a:solidFill>
                <a:effectLst>
                  <a:outerShdw blurRad="38100" dist="38100" dir="2700000" algn="tl">
                    <a:srgbClr val="000000">
                      <a:alpha val="43137"/>
                    </a:srgbClr>
                  </a:outerShdw>
                </a:effectLst>
                <a:latin typeface="+mn-lt"/>
              </a:rPr>
              <a:t>Процедура подачи заявки </a:t>
            </a:r>
            <a:r>
              <a:rPr lang="ru-RU" sz="4000" b="1" dirty="0" smtClean="0">
                <a:solidFill>
                  <a:srgbClr val="FF5050"/>
                </a:solidFill>
                <a:effectLst>
                  <a:outerShdw blurRad="38100" dist="38100" dir="2700000" algn="tl">
                    <a:srgbClr val="000000">
                      <a:alpha val="43137"/>
                    </a:srgbClr>
                  </a:outerShdw>
                </a:effectLst>
                <a:latin typeface="+mn-lt"/>
              </a:rPr>
              <a:t/>
            </a:r>
            <a:br>
              <a:rPr lang="ru-RU" sz="4000" b="1" dirty="0" smtClean="0">
                <a:solidFill>
                  <a:srgbClr val="FF5050"/>
                </a:solidFill>
                <a:effectLst>
                  <a:outerShdw blurRad="38100" dist="38100" dir="2700000" algn="tl">
                    <a:srgbClr val="000000">
                      <a:alpha val="43137"/>
                    </a:srgbClr>
                  </a:outerShdw>
                </a:effectLst>
                <a:latin typeface="+mn-lt"/>
              </a:rPr>
            </a:br>
            <a:r>
              <a:rPr lang="ru-RU" sz="4000" b="1" dirty="0" smtClean="0">
                <a:solidFill>
                  <a:srgbClr val="FF5050"/>
                </a:solidFill>
                <a:effectLst>
                  <a:outerShdw blurRad="38100" dist="38100" dir="2700000" algn="tl">
                    <a:srgbClr val="000000">
                      <a:alpha val="43137"/>
                    </a:srgbClr>
                  </a:outerShdw>
                </a:effectLst>
                <a:latin typeface="+mn-lt"/>
              </a:rPr>
              <a:t>в </a:t>
            </a:r>
            <a:r>
              <a:rPr lang="ru-RU" sz="4000" b="1" dirty="0">
                <a:solidFill>
                  <a:srgbClr val="FF5050"/>
                </a:solidFill>
                <a:effectLst>
                  <a:outerShdw blurRad="38100" dist="38100" dir="2700000" algn="tl">
                    <a:srgbClr val="000000">
                      <a:alpha val="43137"/>
                    </a:srgbClr>
                  </a:outerShdw>
                </a:effectLst>
                <a:latin typeface="+mn-lt"/>
              </a:rPr>
              <a:t>электронном виде</a:t>
            </a:r>
          </a:p>
        </p:txBody>
      </p:sp>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847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52512" y="19358"/>
            <a:ext cx="10272712" cy="889735"/>
          </a:xfrm>
        </p:spPr>
        <p:txBody>
          <a:bodyPr>
            <a:noAutofit/>
          </a:bodyPr>
          <a:lstStyle/>
          <a:p>
            <a:r>
              <a:rPr lang="ru-RU" sz="2800" dirty="0">
                <a:solidFill>
                  <a:schemeClr val="bg2">
                    <a:lumMod val="50000"/>
                  </a:schemeClr>
                </a:solidFill>
              </a:rPr>
              <a:t>Процедура подачи заявки </a:t>
            </a:r>
            <a:r>
              <a:rPr lang="ru-RU" sz="2800" dirty="0" smtClean="0">
                <a:solidFill>
                  <a:schemeClr val="bg2">
                    <a:lumMod val="50000"/>
                  </a:schemeClr>
                </a:solidFill>
              </a:rPr>
              <a:t>в </a:t>
            </a:r>
            <a:r>
              <a:rPr lang="ru-RU" sz="2800" dirty="0">
                <a:solidFill>
                  <a:schemeClr val="bg2">
                    <a:lumMod val="50000"/>
                  </a:schemeClr>
                </a:solidFill>
              </a:rPr>
              <a:t>электронном виде</a:t>
            </a:r>
          </a:p>
        </p:txBody>
      </p:sp>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3" name="TextBox 2"/>
          <p:cNvSpPr txBox="1"/>
          <p:nvPr/>
        </p:nvSpPr>
        <p:spPr>
          <a:xfrm>
            <a:off x="328613" y="1244292"/>
            <a:ext cx="11501437" cy="830997"/>
          </a:xfrm>
          <a:prstGeom prst="rect">
            <a:avLst/>
          </a:prstGeom>
          <a:noFill/>
        </p:spPr>
        <p:txBody>
          <a:bodyPr wrap="square" rtlCol="0">
            <a:spAutoFit/>
          </a:bodyPr>
          <a:lstStyle/>
          <a:p>
            <a:r>
              <a:rPr lang="ru-RU" sz="2400" dirty="0">
                <a:latin typeface="+mj-lt"/>
                <a:cs typeface="Times New Roman" panose="02020603050405020304" pitchFamily="18" charset="0"/>
              </a:rPr>
              <a:t>Для </a:t>
            </a:r>
            <a:r>
              <a:rPr lang="ru-RU" sz="2400" dirty="0" smtClean="0">
                <a:latin typeface="+mj-lt"/>
                <a:cs typeface="Times New Roman" panose="02020603050405020304" pitchFamily="18" charset="0"/>
              </a:rPr>
              <a:t>просмотра услуги </a:t>
            </a:r>
            <a:r>
              <a:rPr lang="ru-RU" sz="2400" dirty="0">
                <a:latin typeface="+mj-lt"/>
                <a:cs typeface="Times New Roman" panose="02020603050405020304" pitchFamily="18" charset="0"/>
              </a:rPr>
              <a:t>зайдите на сайт регионального портала государственных и муниципальных услуг Московской области  </a:t>
            </a:r>
            <a:r>
              <a:rPr lang="en-US" sz="2400" dirty="0">
                <a:latin typeface="+mj-lt"/>
                <a:cs typeface="Times New Roman" panose="02020603050405020304" pitchFamily="18" charset="0"/>
                <a:hlinkClick r:id="rId3"/>
              </a:rPr>
              <a:t>https://uslugi.mosreg.ru</a:t>
            </a:r>
            <a:r>
              <a:rPr lang="en-US" sz="2400" dirty="0" smtClean="0">
                <a:latin typeface="+mj-lt"/>
                <a:cs typeface="Times New Roman" panose="02020603050405020304" pitchFamily="18" charset="0"/>
                <a:hlinkClick r:id="rId3"/>
              </a:rPr>
              <a:t>/</a:t>
            </a:r>
            <a:endParaRPr lang="ru-RU" sz="2400" dirty="0">
              <a:latin typeface="+mj-lt"/>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3761" r="1672" b="45220"/>
          <a:stretch/>
        </p:blipFill>
        <p:spPr bwMode="auto">
          <a:xfrm>
            <a:off x="328613" y="2301697"/>
            <a:ext cx="11573868" cy="3862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351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88141" y="1608094"/>
            <a:ext cx="6309418" cy="2554545"/>
          </a:xfrm>
          <a:prstGeom prst="rect">
            <a:avLst/>
          </a:prstGeom>
          <a:noFill/>
        </p:spPr>
        <p:txBody>
          <a:bodyPr wrap="square" rtlCol="0">
            <a:spAutoFit/>
          </a:bodyPr>
          <a:lstStyle/>
          <a:p>
            <a:r>
              <a:rPr lang="ru-RU" sz="2000" dirty="0" smtClean="0">
                <a:latin typeface="+mj-lt"/>
                <a:cs typeface="Times New Roman" panose="02020603050405020304" pitchFamily="18" charset="0"/>
              </a:rPr>
              <a:t>Выберете </a:t>
            </a:r>
            <a:r>
              <a:rPr lang="ru-RU" sz="2000" dirty="0">
                <a:latin typeface="+mj-lt"/>
                <a:cs typeface="Times New Roman" panose="02020603050405020304" pitchFamily="18" charset="0"/>
              </a:rPr>
              <a:t>р</a:t>
            </a:r>
            <a:r>
              <a:rPr lang="ru-RU" sz="2000" dirty="0" smtClean="0">
                <a:latin typeface="+mj-lt"/>
                <a:cs typeface="Times New Roman" panose="02020603050405020304" pitchFamily="18" charset="0"/>
              </a:rPr>
              <a:t>аздел </a:t>
            </a:r>
            <a:r>
              <a:rPr lang="ru-RU" sz="2000" b="1" dirty="0" smtClean="0">
                <a:latin typeface="+mj-lt"/>
                <a:cs typeface="Times New Roman" panose="02020603050405020304" pitchFamily="18" charset="0"/>
              </a:rPr>
              <a:t>«Бизнесу»</a:t>
            </a:r>
          </a:p>
          <a:p>
            <a:endParaRPr lang="ru-RU" sz="2000" dirty="0" smtClean="0">
              <a:latin typeface="+mj-lt"/>
              <a:cs typeface="Times New Roman" panose="02020603050405020304" pitchFamily="18" charset="0"/>
            </a:endParaRPr>
          </a:p>
          <a:p>
            <a:r>
              <a:rPr lang="ru-RU" sz="2000" dirty="0" smtClean="0">
                <a:latin typeface="+mj-lt"/>
                <a:cs typeface="Times New Roman" panose="02020603050405020304" pitchFamily="18" charset="0"/>
              </a:rPr>
              <a:t>В строке поиска ведите </a:t>
            </a:r>
            <a:r>
              <a:rPr lang="ru-RU" sz="2000" dirty="0">
                <a:latin typeface="+mj-lt"/>
                <a:cs typeface="Times New Roman" panose="02020603050405020304" pitchFamily="18" charset="0"/>
              </a:rPr>
              <a:t>ключевое слово – </a:t>
            </a:r>
            <a:r>
              <a:rPr lang="ru-RU" sz="2000" b="1" dirty="0" smtClean="0">
                <a:latin typeface="+mj-lt"/>
                <a:cs typeface="Times New Roman" panose="02020603050405020304" pitchFamily="18" charset="0"/>
              </a:rPr>
              <a:t>МСП</a:t>
            </a:r>
            <a:r>
              <a:rPr lang="ru-RU" sz="2000" dirty="0" smtClean="0">
                <a:latin typeface="+mj-lt"/>
                <a:cs typeface="Times New Roman" panose="02020603050405020304" pitchFamily="18" charset="0"/>
              </a:rPr>
              <a:t>.</a:t>
            </a:r>
          </a:p>
          <a:p>
            <a:r>
              <a:rPr lang="ru-RU" sz="2000" dirty="0">
                <a:latin typeface="+mj-lt"/>
                <a:cs typeface="Times New Roman" panose="02020603050405020304" pitchFamily="18" charset="0"/>
              </a:rPr>
              <a:t/>
            </a:r>
            <a:br>
              <a:rPr lang="ru-RU" sz="2000" dirty="0">
                <a:latin typeface="+mj-lt"/>
                <a:cs typeface="Times New Roman" panose="02020603050405020304" pitchFamily="18" charset="0"/>
              </a:rPr>
            </a:br>
            <a:r>
              <a:rPr lang="ru-RU" sz="2000" dirty="0">
                <a:latin typeface="+mj-lt"/>
                <a:cs typeface="Times New Roman" panose="02020603050405020304" pitchFamily="18" charset="0"/>
              </a:rPr>
              <a:t>Выберите услугу</a:t>
            </a:r>
            <a:r>
              <a:rPr lang="ru-RU" sz="2000" dirty="0" smtClean="0">
                <a:latin typeface="+mj-lt"/>
                <a:cs typeface="Times New Roman" panose="02020603050405020304" pitchFamily="18" charset="0"/>
              </a:rPr>
              <a:t>: </a:t>
            </a:r>
            <a:r>
              <a:rPr lang="ru-RU" sz="2000" b="1" dirty="0">
                <a:latin typeface="+mj-lt"/>
              </a:rPr>
              <a:t>Субсидии субъектам МСП в рамках реализации муниципальных программ</a:t>
            </a:r>
          </a:p>
          <a:p>
            <a:endParaRPr lang="ru-RU" sz="2000" dirty="0" smtClean="0">
              <a:latin typeface="+mj-lt"/>
            </a:endParaRPr>
          </a:p>
          <a:p>
            <a:r>
              <a:rPr lang="ru-RU" sz="2000" dirty="0" smtClean="0">
                <a:latin typeface="+mj-lt"/>
              </a:rPr>
              <a:t>Введите название района/города</a:t>
            </a:r>
            <a:endParaRPr lang="ru-RU" sz="2000" dirty="0">
              <a:latin typeface="+mj-lt"/>
            </a:endParaRPr>
          </a:p>
        </p:txBody>
      </p:sp>
      <p:pic>
        <p:nvPicPr>
          <p:cNvPr id="266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980" t="47172" r="65474" b="47332"/>
          <a:stretch/>
        </p:blipFill>
        <p:spPr bwMode="auto">
          <a:xfrm>
            <a:off x="0" y="2110150"/>
            <a:ext cx="3967967" cy="536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156" t="31277" r="13621" b="8431"/>
          <a:stretch/>
        </p:blipFill>
        <p:spPr bwMode="auto">
          <a:xfrm>
            <a:off x="241427" y="3083599"/>
            <a:ext cx="5446714" cy="3539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4191167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802" t="31352" r="14008" b="8836"/>
          <a:stretch/>
        </p:blipFill>
        <p:spPr bwMode="auto">
          <a:xfrm>
            <a:off x="682876" y="1986461"/>
            <a:ext cx="6931834" cy="453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30157" y="1294489"/>
            <a:ext cx="7504386" cy="461665"/>
          </a:xfrm>
          <a:prstGeom prst="rect">
            <a:avLst/>
          </a:prstGeom>
          <a:noFill/>
        </p:spPr>
        <p:txBody>
          <a:bodyPr wrap="square" rtlCol="0">
            <a:spAutoFit/>
          </a:bodyPr>
          <a:lstStyle/>
          <a:p>
            <a:r>
              <a:rPr lang="ru-RU" sz="2400" b="1" dirty="0">
                <a:latin typeface="+mj-lt"/>
                <a:cs typeface="Times New Roman" panose="02020603050405020304" pitchFamily="18" charset="0"/>
              </a:rPr>
              <a:t>Откроется карточка с описанием услуги</a:t>
            </a:r>
            <a:endParaRPr lang="ru-RU" sz="2400" dirty="0">
              <a:latin typeface="+mj-lt"/>
            </a:endParaRPr>
          </a:p>
        </p:txBody>
      </p:sp>
      <p:sp>
        <p:nvSpPr>
          <p:cNvPr id="8"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1684650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10655" y="1276772"/>
            <a:ext cx="6986737" cy="72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200" dirty="0" smtClean="0">
                <a:cs typeface="Times New Roman" panose="02020603050405020304" pitchFamily="18" charset="0"/>
              </a:rPr>
              <a:t>Здесь можете ознакомиться с Административным регламентом предоставления услуги</a:t>
            </a:r>
            <a:br>
              <a:rPr lang="ru-RU" sz="2200" dirty="0" smtClean="0">
                <a:cs typeface="Times New Roman" panose="02020603050405020304" pitchFamily="18" charset="0"/>
              </a:rPr>
            </a:br>
            <a:endParaRPr lang="ru-RU" sz="2200" dirty="0"/>
          </a:p>
        </p:txBody>
      </p:sp>
      <p:sp>
        <p:nvSpPr>
          <p:cNvPr id="6" name="Заголовок 1"/>
          <p:cNvSpPr txBox="1">
            <a:spLocks/>
          </p:cNvSpPr>
          <p:nvPr/>
        </p:nvSpPr>
        <p:spPr>
          <a:xfrm>
            <a:off x="910883" y="5174505"/>
            <a:ext cx="6253966" cy="12102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200" dirty="0" smtClean="0">
                <a:cs typeface="Times New Roman" panose="02020603050405020304" pitchFamily="18" charset="0"/>
              </a:rPr>
              <a:t>При необходимости ответить на вопросы и получить подробную информацию по получению услуги и пакета документов</a:t>
            </a:r>
            <a:endParaRPr lang="ru-RU" sz="2200" dirty="0"/>
          </a:p>
        </p:txBody>
      </p:sp>
      <p:pic>
        <p:nvPicPr>
          <p:cNvPr id="286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577" t="35075" r="21638" b="14332"/>
          <a:stretch/>
        </p:blipFill>
        <p:spPr bwMode="auto">
          <a:xfrm>
            <a:off x="6991423" y="1144973"/>
            <a:ext cx="5157380" cy="3222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5388" t="48788" r="53707" b="16945"/>
          <a:stretch/>
        </p:blipFill>
        <p:spPr bwMode="auto">
          <a:xfrm>
            <a:off x="1052512" y="2568769"/>
            <a:ext cx="2811928" cy="249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Заголовок 1"/>
          <p:cNvSpPr txBox="1">
            <a:spLocks/>
          </p:cNvSpPr>
          <p:nvPr/>
        </p:nvSpPr>
        <p:spPr>
          <a:xfrm>
            <a:off x="926421" y="2165693"/>
            <a:ext cx="6986737" cy="72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200" dirty="0" smtClean="0">
                <a:cs typeface="Times New Roman" panose="02020603050405020304" pitchFamily="18" charset="0"/>
              </a:rPr>
              <a:t>Задать вопрос куратору</a:t>
            </a:r>
            <a:endParaRPr lang="ru-RU" sz="2200" dirty="0"/>
          </a:p>
        </p:txBody>
      </p:sp>
      <p:pic>
        <p:nvPicPr>
          <p:cNvPr id="11" name="Picture 2" descr="C:\Users\Роман\Desktop\green-checkmark-and-red-minus-147478.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91524" y="1301695"/>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Роман\Desktop\green-checkmark-and-red-minus-147478.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33401" y="2117904"/>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Роман\Desktop\green-checkmark-and-red-minus-147478.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79061" y="5174505"/>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10216" t="46148" r="11855" b="20555"/>
          <a:stretch/>
        </p:blipFill>
        <p:spPr bwMode="auto">
          <a:xfrm>
            <a:off x="7133403" y="4904204"/>
            <a:ext cx="4728791" cy="1616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4137209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6636" y="13648"/>
            <a:ext cx="11149012" cy="1263650"/>
          </a:xfrm>
        </p:spPr>
        <p:txBody>
          <a:bodyPr vert="horz" lIns="91440" tIns="45720" rIns="91440" bIns="45720" rtlCol="0" anchor="ctr">
            <a:noAutofit/>
          </a:bodyPr>
          <a:lstStyle/>
          <a:p>
            <a:r>
              <a:rPr lang="ru-RU" sz="2800" dirty="0">
                <a:solidFill>
                  <a:schemeClr val="bg2">
                    <a:lumMod val="50000"/>
                  </a:schemeClr>
                </a:solidFill>
              </a:rPr>
              <a:t>Мероприятия по предоставлению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финансовой </a:t>
            </a:r>
            <a:r>
              <a:rPr lang="ru-RU" sz="2800" dirty="0">
                <a:solidFill>
                  <a:schemeClr val="bg2">
                    <a:lumMod val="50000"/>
                  </a:schemeClr>
                </a:solidFill>
              </a:rPr>
              <a:t>поддержки (субсидий)</a:t>
            </a:r>
          </a:p>
        </p:txBody>
      </p:sp>
      <p:sp>
        <p:nvSpPr>
          <p:cNvPr id="5" name="Прямоугольник 4"/>
          <p:cNvSpPr/>
          <p:nvPr/>
        </p:nvSpPr>
        <p:spPr>
          <a:xfrm>
            <a:off x="0" y="1263650"/>
            <a:ext cx="11873552" cy="5016758"/>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000" dirty="0">
                <a:latin typeface="+mj-lt"/>
              </a:rPr>
              <a:t>ч</a:t>
            </a:r>
            <a:r>
              <a:rPr lang="ru-RU" sz="2000" dirty="0" smtClean="0">
                <a:latin typeface="+mj-lt"/>
              </a:rPr>
              <a:t>астичная </a:t>
            </a:r>
            <a:r>
              <a:rPr lang="ru-RU" sz="2000" dirty="0">
                <a:latin typeface="+mj-lt"/>
              </a:rPr>
              <a:t>компенсация субъектам малого и среднего предпринимательства (далее – субъекты МСП) затрат, связанных с приобретением оборудования в целях создания и (или) развития либо модернизации производства товаров (работ, услуг</a:t>
            </a:r>
            <a:r>
              <a:rPr lang="ru-RU" sz="2000" dirty="0" smtClean="0">
                <a:latin typeface="+mj-lt"/>
              </a:rPr>
              <a:t>) (далее – «</a:t>
            </a:r>
            <a:r>
              <a:rPr lang="ru-RU" sz="2000" b="1" dirty="0" smtClean="0">
                <a:latin typeface="+mj-lt"/>
              </a:rPr>
              <a:t>Модернизация</a:t>
            </a:r>
            <a:r>
              <a:rPr lang="ru-RU" sz="2000" dirty="0" smtClean="0">
                <a:latin typeface="+mj-lt"/>
              </a:rPr>
              <a:t>»)</a:t>
            </a:r>
          </a:p>
          <a:p>
            <a:pPr marL="342900" indent="-342900">
              <a:spcAft>
                <a:spcPts val="1200"/>
              </a:spcAft>
              <a:buFont typeface="Wingdings" panose="05000000000000000000" pitchFamily="2" charset="2"/>
              <a:buChar char="ü"/>
            </a:pPr>
            <a:r>
              <a:rPr lang="ru-RU" sz="2000" dirty="0">
                <a:latin typeface="+mj-lt"/>
              </a:rPr>
              <a:t>ч</a:t>
            </a:r>
            <a:r>
              <a:rPr lang="ru-RU" sz="2000" dirty="0" smtClean="0">
                <a:latin typeface="+mj-lt"/>
              </a:rPr>
              <a:t>астичная </a:t>
            </a:r>
            <a:r>
              <a:rPr lang="ru-RU" sz="2000" dirty="0">
                <a:latin typeface="+mj-lt"/>
              </a:rPr>
              <a:t>компенсация субъектам МСП затрат на уплату первого взноса (аванса) при заключении договора лизинга </a:t>
            </a:r>
            <a:r>
              <a:rPr lang="ru-RU" sz="2000" dirty="0" smtClean="0">
                <a:latin typeface="+mj-lt"/>
              </a:rPr>
              <a:t>оборудования (далее – «</a:t>
            </a:r>
            <a:r>
              <a:rPr lang="ru-RU" sz="2000" b="1" dirty="0" smtClean="0">
                <a:latin typeface="+mj-lt"/>
              </a:rPr>
              <a:t>Лизинг</a:t>
            </a:r>
            <a:r>
              <a:rPr lang="ru-RU" sz="2000" dirty="0" smtClean="0">
                <a:latin typeface="+mj-lt"/>
              </a:rPr>
              <a:t>»)</a:t>
            </a:r>
          </a:p>
          <a:p>
            <a:pPr marL="342900" indent="-342900">
              <a:spcAft>
                <a:spcPts val="1200"/>
              </a:spcAft>
              <a:buFont typeface="Wingdings" panose="05000000000000000000" pitchFamily="2" charset="2"/>
              <a:buChar char="ü"/>
            </a:pPr>
            <a:r>
              <a:rPr lang="ru-RU" sz="2000" dirty="0">
                <a:latin typeface="+mj-lt"/>
              </a:rPr>
              <a:t>ч</a:t>
            </a:r>
            <a:r>
              <a:rPr lang="ru-RU" sz="2000" dirty="0" smtClean="0">
                <a:latin typeface="+mj-lt"/>
              </a:rPr>
              <a:t>астичная </a:t>
            </a:r>
            <a:r>
              <a:rPr lang="ru-RU" sz="2000" dirty="0">
                <a:latin typeface="+mj-lt"/>
              </a:rPr>
              <a:t>компенсация затрат субъектам МСП, осуществляющим предоставление услуг (производство товаров) в следующих сферах деятельности: социальное обслуживание граждан, услуги здравоохранения, </a:t>
            </a:r>
            <a:r>
              <a:rPr lang="ru-RU" sz="2000" dirty="0" smtClean="0">
                <a:latin typeface="+mj-lt"/>
              </a:rPr>
              <a:t>физкультурно-оздоровительная деятельность, реабилитация </a:t>
            </a:r>
            <a:r>
              <a:rPr lang="ru-RU" sz="2000" dirty="0">
                <a:latin typeface="+mj-lt"/>
              </a:rPr>
              <a:t>инвалидов, проведение занятий в детских и молодежных кружках, секциях, студиях, создание и развитие детских центров, производство и (или) реализация медицинской техники, протезно-ортопедических изделий, а также технических средств, включая автомототранспорт, материалов для профилактики инвалидности или реабилитации инвалидов, обеспечение культурно-просветительской деятельности (музеи, театры, школы-студии, музыкальные учреждения, творческие мастерские), предоставление образовательных услуг группам граждан, имеющим ограниченный доступ к образовательным услугам, </a:t>
            </a:r>
            <a:r>
              <a:rPr lang="ru-RU" sz="2000" dirty="0" smtClean="0">
                <a:latin typeface="+mj-lt"/>
              </a:rPr>
              <a:t>ремесленничество (далее – «</a:t>
            </a:r>
            <a:r>
              <a:rPr lang="ru-RU" sz="2000" b="1" dirty="0" smtClean="0">
                <a:latin typeface="+mj-lt"/>
              </a:rPr>
              <a:t>Социальное предпринимательство</a:t>
            </a:r>
            <a:r>
              <a:rPr lang="ru-RU" sz="2000" dirty="0" smtClean="0">
                <a:latin typeface="+mj-lt"/>
              </a:rPr>
              <a:t>»)</a:t>
            </a:r>
            <a:endParaRPr lang="ru-RU" sz="2000" dirty="0">
              <a:latin typeface="+mj-l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664157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926383" y="1257328"/>
            <a:ext cx="10204071" cy="830997"/>
          </a:xfrm>
          <a:prstGeom prst="rect">
            <a:avLst/>
          </a:prstGeom>
        </p:spPr>
        <p:txBody>
          <a:bodyPr wrap="square">
            <a:spAutoFit/>
          </a:bodyPr>
          <a:lstStyle/>
          <a:p>
            <a:r>
              <a:rPr lang="ru-RU" sz="2400" dirty="0">
                <a:latin typeface="+mj-lt"/>
                <a:cs typeface="Times New Roman" panose="02020603050405020304" pitchFamily="18" charset="0"/>
              </a:rPr>
              <a:t>Ознакомившись с Административным регламентом, нажмите кнопку «Получить услугу»</a:t>
            </a:r>
            <a:endParaRPr lang="ru-RU" sz="2400" dirty="0">
              <a:latin typeface="+mj-lt"/>
            </a:endParaRPr>
          </a:p>
        </p:txBody>
      </p:sp>
      <p:pic>
        <p:nvPicPr>
          <p:cNvPr id="307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577" t="30226" r="15431" b="17888"/>
          <a:stretch/>
        </p:blipFill>
        <p:spPr bwMode="auto">
          <a:xfrm>
            <a:off x="708956" y="2088325"/>
            <a:ext cx="7788660" cy="455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846362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939" t="15194" r="34030" b="49246"/>
          <a:stretch/>
        </p:blipFill>
        <p:spPr bwMode="auto">
          <a:xfrm>
            <a:off x="328613" y="2102585"/>
            <a:ext cx="5325049" cy="445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8613" y="1271588"/>
            <a:ext cx="11501437" cy="830997"/>
          </a:xfrm>
          <a:prstGeom prst="rect">
            <a:avLst/>
          </a:prstGeom>
          <a:noFill/>
        </p:spPr>
        <p:txBody>
          <a:bodyPr wrap="square" rtlCol="0">
            <a:spAutoFit/>
          </a:bodyPr>
          <a:lstStyle/>
          <a:p>
            <a:r>
              <a:rPr lang="ru-RU" sz="2400" dirty="0">
                <a:latin typeface="+mj-lt"/>
              </a:rPr>
              <a:t>Для получения </a:t>
            </a:r>
            <a:r>
              <a:rPr lang="ru-RU" sz="2400" dirty="0" smtClean="0">
                <a:latin typeface="+mj-lt"/>
              </a:rPr>
              <a:t>услуги </a:t>
            </a:r>
            <a:r>
              <a:rPr lang="ru-RU" sz="2400" dirty="0">
                <a:latin typeface="+mj-lt"/>
              </a:rPr>
              <a:t>Заявитель или его представитель авторизуется на РПГУ посредством Единой системы идентификации и аутентификации (далее – </a:t>
            </a:r>
            <a:r>
              <a:rPr lang="ru-RU" sz="2400" dirty="0" smtClean="0">
                <a:latin typeface="+mj-lt"/>
              </a:rPr>
              <a:t>ЕСИА)</a:t>
            </a:r>
            <a:endParaRPr lang="ru-RU" sz="2400" dirty="0">
              <a:latin typeface="+mj-lt"/>
            </a:endParaRPr>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1804" t="20162" r="33228" b="19514"/>
          <a:stretch/>
        </p:blipFill>
        <p:spPr bwMode="auto">
          <a:xfrm>
            <a:off x="7783814" y="2076051"/>
            <a:ext cx="3264034" cy="450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Стрелка вправо 2"/>
          <p:cNvSpPr/>
          <p:nvPr/>
        </p:nvSpPr>
        <p:spPr>
          <a:xfrm>
            <a:off x="6358759" y="3287110"/>
            <a:ext cx="1425055" cy="1403131"/>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1937619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Заголовок 1"/>
          <p:cNvSpPr txBox="1">
            <a:spLocks/>
          </p:cNvSpPr>
          <p:nvPr/>
        </p:nvSpPr>
        <p:spPr>
          <a:xfrm>
            <a:off x="900377" y="1135675"/>
            <a:ext cx="7784430" cy="10245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smtClean="0"/>
              <a:t>Варианты авторизации на РПГУ</a:t>
            </a:r>
          </a:p>
        </p:txBody>
      </p:sp>
      <p:sp>
        <p:nvSpPr>
          <p:cNvPr id="10" name="Заголовок 1"/>
          <p:cNvSpPr txBox="1">
            <a:spLocks/>
          </p:cNvSpPr>
          <p:nvPr/>
        </p:nvSpPr>
        <p:spPr>
          <a:xfrm>
            <a:off x="935131" y="2144708"/>
            <a:ext cx="8530665" cy="12296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dirty="0"/>
              <a:t>п</a:t>
            </a:r>
            <a:r>
              <a:rPr lang="ru-RU" sz="2400" dirty="0" smtClean="0"/>
              <a:t>одача из личного кабинета юридического лица</a:t>
            </a:r>
          </a:p>
        </p:txBody>
      </p:sp>
      <p:sp>
        <p:nvSpPr>
          <p:cNvPr id="11" name="Заголовок 1"/>
          <p:cNvSpPr txBox="1">
            <a:spLocks/>
          </p:cNvSpPr>
          <p:nvPr/>
        </p:nvSpPr>
        <p:spPr>
          <a:xfrm>
            <a:off x="910014" y="3403097"/>
            <a:ext cx="7146165" cy="22521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dirty="0"/>
              <a:t>п</a:t>
            </a:r>
            <a:r>
              <a:rPr lang="ru-RU" sz="2400" dirty="0" smtClean="0"/>
              <a:t>одача из личного кабинета физического лица – ИП или руководителя юр. лица, имеющего право действовать без доверенности</a:t>
            </a:r>
          </a:p>
        </p:txBody>
      </p:sp>
      <p:sp>
        <p:nvSpPr>
          <p:cNvPr id="12" name="Заголовок 1"/>
          <p:cNvSpPr txBox="1">
            <a:spLocks/>
          </p:cNvSpPr>
          <p:nvPr/>
        </p:nvSpPr>
        <p:spPr>
          <a:xfrm>
            <a:off x="8271780" y="2144709"/>
            <a:ext cx="3219901" cy="8377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solidFill>
                  <a:srgbClr val="FF0000"/>
                </a:solidFill>
              </a:rPr>
              <a:t>Необходима ЭЦП</a:t>
            </a:r>
          </a:p>
        </p:txBody>
      </p:sp>
      <p:sp>
        <p:nvSpPr>
          <p:cNvPr id="13" name="Заголовок 1"/>
          <p:cNvSpPr txBox="1">
            <a:spLocks/>
          </p:cNvSpPr>
          <p:nvPr/>
        </p:nvSpPr>
        <p:spPr>
          <a:xfrm>
            <a:off x="8271779" y="3416092"/>
            <a:ext cx="3583889" cy="25348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solidFill>
                  <a:srgbClr val="FF0000"/>
                </a:solidFill>
              </a:rPr>
              <a:t>Необходима подтвержденная учетная запись  </a:t>
            </a:r>
          </a:p>
          <a:p>
            <a:r>
              <a:rPr lang="ru-RU" sz="2400" b="1" dirty="0" smtClean="0">
                <a:solidFill>
                  <a:srgbClr val="FF0000"/>
                </a:solidFill>
              </a:rPr>
              <a:t>физ. лица </a:t>
            </a:r>
          </a:p>
          <a:p>
            <a:r>
              <a:rPr lang="ru-RU" sz="2400" b="1" dirty="0" smtClean="0">
                <a:solidFill>
                  <a:srgbClr val="FF0000"/>
                </a:solidFill>
              </a:rPr>
              <a:t>(после процедуры проверки данных и подтверждения личности)</a:t>
            </a:r>
          </a:p>
        </p:txBody>
      </p:sp>
      <p:pic>
        <p:nvPicPr>
          <p:cNvPr id="16" name="Picture 2" descr="C:\Users\Роман\Desktop\green-checkmark-and-red-minus-147478.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33401" y="2117904"/>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Роман\Desktop\green-checkmark-and-red-minus-147478.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75439" y="3468520"/>
            <a:ext cx="504056" cy="482397"/>
          </a:xfrm>
          <a:prstGeom prst="rect">
            <a:avLst/>
          </a:prstGeom>
          <a:noFill/>
          <a:extLst>
            <a:ext uri="{909E8E84-426E-40DD-AFC4-6F175D3DCCD1}">
              <a14:hiddenFill xmlns:a14="http://schemas.microsoft.com/office/drawing/2010/main">
                <a:solidFill>
                  <a:srgbClr val="FFFFFF"/>
                </a:solidFill>
              </a14:hiddenFill>
            </a:ext>
          </a:extLst>
        </p:spPr>
      </p:pic>
      <p:sp>
        <p:nvSpPr>
          <p:cNvPr id="18"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3915940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18260" y="978448"/>
            <a:ext cx="10393316" cy="1231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cs typeface="Times New Roman" panose="02020603050405020304" pitchFamily="18" charset="0"/>
              </a:rPr>
              <a:t>Выберите  необходимые параметры </a:t>
            </a:r>
          </a:p>
          <a:p>
            <a:r>
              <a:rPr lang="ru-RU" sz="2400" b="1" dirty="0" smtClean="0">
                <a:cs typeface="Times New Roman" panose="02020603050405020304" pitchFamily="18" charset="0"/>
              </a:rPr>
              <a:t>(«Цель  Вашего обращения», «Категорию заявителя» , «Кто подаёт заявление». Затем нажмите кнопку «Заполнить форму»</a:t>
            </a:r>
            <a:r>
              <a:rPr lang="ru-RU" sz="2400" dirty="0" smtClean="0">
                <a:cs typeface="Times New Roman" panose="02020603050405020304" pitchFamily="18" charset="0"/>
              </a:rPr>
              <a:t/>
            </a:r>
            <a:br>
              <a:rPr lang="ru-RU" sz="2400" dirty="0" smtClean="0">
                <a:cs typeface="Times New Roman" panose="02020603050405020304" pitchFamily="18" charset="0"/>
              </a:rPr>
            </a:br>
            <a:endParaRPr lang="ru-RU" sz="2400" dirty="0"/>
          </a:p>
        </p:txBody>
      </p:sp>
      <p:pic>
        <p:nvPicPr>
          <p:cNvPr id="317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36" t="21656" r="8190" b="26697"/>
          <a:stretch/>
        </p:blipFill>
        <p:spPr bwMode="auto">
          <a:xfrm>
            <a:off x="162294" y="2359902"/>
            <a:ext cx="8240768" cy="407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8339" t="50000" r="22025" b="32786"/>
          <a:stretch/>
        </p:blipFill>
        <p:spPr bwMode="auto">
          <a:xfrm>
            <a:off x="8497036" y="2590830"/>
            <a:ext cx="3694964" cy="128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Стрелка вправо 2"/>
          <p:cNvSpPr/>
          <p:nvPr/>
        </p:nvSpPr>
        <p:spPr>
          <a:xfrm>
            <a:off x="8144709" y="3173595"/>
            <a:ext cx="258353" cy="29726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74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38336" t="59651" r="41233" b="33109"/>
          <a:stretch/>
        </p:blipFill>
        <p:spPr bwMode="auto">
          <a:xfrm>
            <a:off x="8534400" y="4064074"/>
            <a:ext cx="2231230" cy="632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38276" t="64952" r="52289" b="28582"/>
          <a:stretch/>
        </p:blipFill>
        <p:spPr bwMode="auto">
          <a:xfrm>
            <a:off x="8555462" y="4859701"/>
            <a:ext cx="1002861" cy="54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Стрелка вправо 15"/>
          <p:cNvSpPr/>
          <p:nvPr/>
        </p:nvSpPr>
        <p:spPr>
          <a:xfrm>
            <a:off x="4705007" y="4346009"/>
            <a:ext cx="3698055" cy="29726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a:off x="3400082" y="4859701"/>
            <a:ext cx="5002980" cy="29726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1824809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949" t="12890" r="22155" b="16595"/>
          <a:stretch/>
        </p:blipFill>
        <p:spPr bwMode="auto">
          <a:xfrm>
            <a:off x="1052512" y="2154208"/>
            <a:ext cx="4449654" cy="441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1</a:t>
            </a:r>
          </a:p>
          <a:p>
            <a:r>
              <a:rPr lang="ru-RU" sz="2400" b="1" dirty="0" smtClean="0">
                <a:cs typeface="Times New Roman" panose="02020603050405020304" pitchFamily="18" charset="0"/>
              </a:rPr>
              <a:t>Откроется форма согласия с условиями конкурсного отбора.  </a:t>
            </a:r>
          </a:p>
          <a:p>
            <a:r>
              <a:rPr lang="ru-RU" sz="2400" b="1" dirty="0" smtClean="0">
                <a:cs typeface="Times New Roman" panose="02020603050405020304" pitchFamily="18" charset="0"/>
              </a:rPr>
              <a:t>В чек-боксах ставите «галочки и нажмите кнопку «Далее».</a:t>
            </a:r>
            <a:br>
              <a:rPr lang="ru-RU" sz="2400" b="1" dirty="0" smtClean="0">
                <a:cs typeface="Times New Roman" panose="02020603050405020304" pitchFamily="18" charset="0"/>
              </a:rPr>
            </a:br>
            <a:endParaRPr lang="ru-RU" sz="2400" b="1" dirty="0"/>
          </a:p>
        </p:txBody>
      </p:sp>
      <p:sp>
        <p:nvSpPr>
          <p:cNvPr id="7"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4020427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2</a:t>
            </a:r>
          </a:p>
          <a:p>
            <a:r>
              <a:rPr lang="ru-RU" sz="2400" b="1" dirty="0" smtClean="0"/>
              <a:t>Если Вы </a:t>
            </a:r>
            <a:r>
              <a:rPr lang="ru-RU" sz="2400" b="1" dirty="0"/>
              <a:t>являетесь представителем Заявителя, внесите свои </a:t>
            </a:r>
            <a:r>
              <a:rPr lang="ru-RU" sz="2400" b="1" dirty="0" smtClean="0"/>
              <a:t>данные </a:t>
            </a:r>
          </a:p>
          <a:p>
            <a:r>
              <a:rPr lang="ru-RU" sz="2400" b="1" dirty="0" smtClean="0">
                <a:cs typeface="Times New Roman" panose="02020603050405020304" pitchFamily="18" charset="0"/>
              </a:rPr>
              <a:t>и нажмите кнопку </a:t>
            </a:r>
            <a:br>
              <a:rPr lang="ru-RU" sz="2400" b="1" dirty="0" smtClean="0">
                <a:cs typeface="Times New Roman" panose="02020603050405020304" pitchFamily="18" charset="0"/>
              </a:rPr>
            </a:br>
            <a:endParaRPr lang="ru-RU" sz="2400" b="1" dirty="0"/>
          </a:p>
        </p:txBody>
      </p:sp>
      <p:pic>
        <p:nvPicPr>
          <p:cNvPr id="337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373" t="12972" r="22314" b="38631"/>
          <a:stretch/>
        </p:blipFill>
        <p:spPr bwMode="auto">
          <a:xfrm>
            <a:off x="1052512" y="2115402"/>
            <a:ext cx="6741971" cy="455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5800" t="68843" r="7857" b="23881"/>
          <a:stretch/>
        </p:blipFill>
        <p:spPr bwMode="auto">
          <a:xfrm>
            <a:off x="3493828" y="1647315"/>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2861825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02496" y="892842"/>
            <a:ext cx="3969756"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3</a:t>
            </a:r>
          </a:p>
          <a:p>
            <a:r>
              <a:rPr lang="ru-RU" sz="2400" b="1" dirty="0" smtClean="0"/>
              <a:t>Выберете тип заявителя</a:t>
            </a:r>
            <a:endParaRPr lang="ru-RU" sz="2400" b="1" dirty="0"/>
          </a:p>
        </p:txBody>
      </p:sp>
      <p:pic>
        <p:nvPicPr>
          <p:cNvPr id="3482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9009" t="32651" r="21638" b="37143"/>
          <a:stretch/>
        </p:blipFill>
        <p:spPr bwMode="auto">
          <a:xfrm>
            <a:off x="323363" y="1749972"/>
            <a:ext cx="7536480" cy="30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6681" t="40232" r="23019" b="49092"/>
          <a:stretch/>
        </p:blipFill>
        <p:spPr bwMode="auto">
          <a:xfrm>
            <a:off x="7859843" y="4408618"/>
            <a:ext cx="4332156" cy="182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02473" y="4467099"/>
            <a:ext cx="2766849" cy="769441"/>
          </a:xfrm>
          <a:prstGeom prst="rect">
            <a:avLst/>
          </a:prstGeom>
          <a:noFill/>
        </p:spPr>
        <p:txBody>
          <a:bodyPr wrap="square" rtlCol="0">
            <a:spAutoFit/>
          </a:bodyPr>
          <a:lstStyle/>
          <a:p>
            <a:r>
              <a:rPr lang="ru-RU" sz="4400" b="1" dirty="0" smtClean="0">
                <a:solidFill>
                  <a:srgbClr val="FF5050"/>
                </a:solidFill>
                <a:effectLst>
                  <a:outerShdw blurRad="38100" dist="38100" dir="2700000" algn="tl">
                    <a:srgbClr val="000000">
                      <a:alpha val="43137"/>
                    </a:srgbClr>
                  </a:outerShdw>
                </a:effectLst>
              </a:rPr>
              <a:t>ВАЖНО!!!</a:t>
            </a:r>
            <a:endParaRPr lang="ru-RU" sz="4400" b="1" dirty="0">
              <a:solidFill>
                <a:srgbClr val="FF5050"/>
              </a:solidFill>
              <a:effectLst>
                <a:outerShdw blurRad="38100" dist="38100" dir="2700000" algn="tl">
                  <a:srgbClr val="000000">
                    <a:alpha val="43137"/>
                  </a:srgbClr>
                </a:outerShdw>
              </a:effectLst>
            </a:endParaRPr>
          </a:p>
        </p:txBody>
      </p:sp>
      <p:sp>
        <p:nvSpPr>
          <p:cNvPr id="16" name="Заголовок 1"/>
          <p:cNvSpPr txBox="1">
            <a:spLocks/>
          </p:cNvSpPr>
          <p:nvPr/>
        </p:nvSpPr>
        <p:spPr>
          <a:xfrm>
            <a:off x="2189038" y="5365732"/>
            <a:ext cx="5011856" cy="599404"/>
          </a:xfrm>
          <a:prstGeom prst="rect">
            <a:avLst/>
          </a:prstGeom>
          <a:solidFill>
            <a:srgbClr val="FF505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t>Не забудьте скачать форму заявления</a:t>
            </a:r>
            <a:endParaRPr lang="ru-RU" sz="2400" b="1" dirty="0"/>
          </a:p>
        </p:txBody>
      </p:sp>
      <p:sp>
        <p:nvSpPr>
          <p:cNvPr id="11" name="Стрелка вправо 10"/>
          <p:cNvSpPr/>
          <p:nvPr/>
        </p:nvSpPr>
        <p:spPr>
          <a:xfrm rot="2270883">
            <a:off x="6769996" y="4285709"/>
            <a:ext cx="861796" cy="484202"/>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8" name="Группа 17"/>
          <p:cNvGrpSpPr/>
          <p:nvPr/>
        </p:nvGrpSpPr>
        <p:grpSpPr>
          <a:xfrm>
            <a:off x="8933157" y="6273439"/>
            <a:ext cx="2936601" cy="384007"/>
            <a:chOff x="7759449" y="6155948"/>
            <a:chExt cx="2936601" cy="384007"/>
          </a:xfrm>
        </p:grpSpPr>
        <p:pic>
          <p:nvPicPr>
            <p:cNvPr id="1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5800" t="68843" r="7857" b="23881"/>
            <a:stretch/>
          </p:blipFill>
          <p:spPr bwMode="auto">
            <a:xfrm>
              <a:off x="9617878" y="6155948"/>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Прямоугольник 19"/>
            <p:cNvSpPr/>
            <p:nvPr/>
          </p:nvSpPr>
          <p:spPr>
            <a:xfrm>
              <a:off x="7759449" y="6155948"/>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grpSp>
      <p:sp>
        <p:nvSpPr>
          <p:cNvPr id="21"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1869500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02496" y="892842"/>
            <a:ext cx="3969756"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3</a:t>
            </a:r>
          </a:p>
          <a:p>
            <a:r>
              <a:rPr lang="ru-RU" sz="2400" b="1" dirty="0"/>
              <a:t>Внесите </a:t>
            </a:r>
            <a:r>
              <a:rPr lang="ru-RU" sz="2400" b="1" dirty="0" smtClean="0"/>
              <a:t> данные </a:t>
            </a:r>
          </a:p>
          <a:p>
            <a:endParaRPr lang="ru-RU" sz="2400" b="1" dirty="0" smtClean="0"/>
          </a:p>
          <a:p>
            <a:r>
              <a:rPr lang="ru-RU" sz="2400" b="1" dirty="0" smtClean="0"/>
              <a:t>о </a:t>
            </a:r>
            <a:r>
              <a:rPr lang="ru-RU" sz="2400" b="1" dirty="0"/>
              <a:t>Заявителе (юр. лицо / ИП</a:t>
            </a:r>
            <a:r>
              <a:rPr lang="ru-RU" sz="2400" b="1" dirty="0" smtClean="0"/>
              <a:t>)</a:t>
            </a:r>
            <a:r>
              <a:rPr lang="ru-RU" sz="2400" b="1" dirty="0" smtClean="0">
                <a:cs typeface="Times New Roman" panose="02020603050405020304" pitchFamily="18" charset="0"/>
              </a:rPr>
              <a:t/>
            </a:r>
            <a:br>
              <a:rPr lang="ru-RU" sz="2400" b="1" dirty="0" smtClean="0">
                <a:cs typeface="Times New Roman" panose="02020603050405020304" pitchFamily="18" charset="0"/>
              </a:rPr>
            </a:br>
            <a:endParaRPr lang="ru-RU" sz="2400" b="1" dirty="0"/>
          </a:p>
        </p:txBody>
      </p:sp>
      <p:pic>
        <p:nvPicPr>
          <p:cNvPr id="348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0708" t="21680" r="31268" b="19981"/>
          <a:stretch/>
        </p:blipFill>
        <p:spPr bwMode="auto">
          <a:xfrm>
            <a:off x="5761585" y="2417600"/>
            <a:ext cx="2546273" cy="4240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0076" t="23506" r="32500" b="18967"/>
          <a:stretch/>
        </p:blipFill>
        <p:spPr bwMode="auto">
          <a:xfrm>
            <a:off x="944243" y="2484909"/>
            <a:ext cx="2442947" cy="409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Заголовок 1"/>
          <p:cNvSpPr txBox="1">
            <a:spLocks/>
          </p:cNvSpPr>
          <p:nvPr/>
        </p:nvSpPr>
        <p:spPr>
          <a:xfrm>
            <a:off x="5626975" y="881466"/>
            <a:ext cx="6565023"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3200" b="1" dirty="0" smtClean="0">
              <a:cs typeface="Times New Roman" panose="02020603050405020304" pitchFamily="18" charset="0"/>
            </a:endParaRPr>
          </a:p>
          <a:p>
            <a:r>
              <a:rPr lang="ru-RU" sz="2400" b="1" dirty="0" smtClean="0"/>
              <a:t> </a:t>
            </a:r>
          </a:p>
          <a:p>
            <a:endParaRPr lang="ru-RU" sz="2400" b="1" dirty="0" smtClean="0"/>
          </a:p>
          <a:p>
            <a:r>
              <a:rPr lang="ru-RU" sz="2400" b="1" dirty="0" smtClean="0"/>
              <a:t>о представителе Заявителя </a:t>
            </a:r>
            <a:r>
              <a:rPr lang="ru-RU" sz="2400" b="1" dirty="0"/>
              <a:t>(юр. лицо / ИП</a:t>
            </a:r>
            <a:r>
              <a:rPr lang="ru-RU" sz="2400" b="1" dirty="0" smtClean="0"/>
              <a:t>) </a:t>
            </a:r>
            <a:r>
              <a:rPr lang="ru-RU" sz="2400" b="1" dirty="0" smtClean="0">
                <a:cs typeface="Times New Roman" panose="02020603050405020304" pitchFamily="18" charset="0"/>
              </a:rPr>
              <a:t> </a:t>
            </a:r>
            <a:br>
              <a:rPr lang="ru-RU" sz="2400" b="1" dirty="0" smtClean="0">
                <a:cs typeface="Times New Roman" panose="02020603050405020304" pitchFamily="18" charset="0"/>
              </a:rPr>
            </a:br>
            <a:endParaRPr lang="ru-RU" sz="2400" b="1" dirty="0"/>
          </a:p>
        </p:txBody>
      </p:sp>
      <p:sp>
        <p:nvSpPr>
          <p:cNvPr id="11"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grpSp>
        <p:nvGrpSpPr>
          <p:cNvPr id="12" name="Группа 11"/>
          <p:cNvGrpSpPr/>
          <p:nvPr/>
        </p:nvGrpSpPr>
        <p:grpSpPr>
          <a:xfrm>
            <a:off x="8933177" y="6155948"/>
            <a:ext cx="2936601" cy="384007"/>
            <a:chOff x="7759449" y="6155948"/>
            <a:chExt cx="2936601" cy="384007"/>
          </a:xfrm>
        </p:grpSpPr>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5800" t="68843" r="7857" b="23881"/>
            <a:stretch/>
          </p:blipFill>
          <p:spPr bwMode="auto">
            <a:xfrm>
              <a:off x="9617878" y="6155948"/>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a:off x="7759449" y="6155948"/>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grpSp>
    </p:spTree>
    <p:extLst>
      <p:ext uri="{BB962C8B-B14F-4D97-AF65-F5344CB8AC3E}">
        <p14:creationId xmlns:p14="http://schemas.microsoft.com/office/powerpoint/2010/main" val="1106098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4</a:t>
            </a:r>
          </a:p>
          <a:p>
            <a:r>
              <a:rPr lang="ru-RU" sz="2400" b="1" dirty="0" smtClean="0">
                <a:cs typeface="Times New Roman" panose="02020603050405020304" pitchFamily="18" charset="0"/>
              </a:rPr>
              <a:t>Откроется форма  заявления. Внесите данные об организации/ИП.</a:t>
            </a:r>
          </a:p>
          <a:p>
            <a:r>
              <a:rPr lang="ru-RU" sz="2400" dirty="0"/>
              <a:t>Внесите данные о затратах, заявляемых к субсидированию</a:t>
            </a:r>
          </a:p>
          <a:p>
            <a:endParaRPr lang="ru-RU" sz="2400" b="1" dirty="0"/>
          </a:p>
        </p:txBody>
      </p:sp>
      <p:pic>
        <p:nvPicPr>
          <p:cNvPr id="3584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8880" t="34105" r="21715" b="32948"/>
          <a:stretch/>
        </p:blipFill>
        <p:spPr bwMode="auto">
          <a:xfrm>
            <a:off x="345046" y="2031323"/>
            <a:ext cx="6685658" cy="296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Заголовок 1"/>
          <p:cNvSpPr txBox="1">
            <a:spLocks/>
          </p:cNvSpPr>
          <p:nvPr/>
        </p:nvSpPr>
        <p:spPr>
          <a:xfrm>
            <a:off x="7126240" y="2414317"/>
            <a:ext cx="5161295" cy="7574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dirty="0" smtClean="0"/>
              <a:t>В разделе «Расчет размера субсидии» внесите </a:t>
            </a:r>
            <a:r>
              <a:rPr lang="ru-RU" sz="2400" dirty="0"/>
              <a:t>данные о затратах</a:t>
            </a:r>
            <a:r>
              <a:rPr lang="ru-RU" sz="2400" dirty="0" smtClean="0"/>
              <a:t>,</a:t>
            </a:r>
          </a:p>
          <a:p>
            <a:r>
              <a:rPr lang="ru-RU" sz="2400" dirty="0" smtClean="0"/>
              <a:t>заявляемых </a:t>
            </a:r>
            <a:r>
              <a:rPr lang="ru-RU" sz="2400" dirty="0"/>
              <a:t>к субсидированию</a:t>
            </a:r>
          </a:p>
          <a:p>
            <a:endParaRPr lang="ru-RU" sz="2400" b="1" dirty="0"/>
          </a:p>
        </p:txBody>
      </p:sp>
      <p:grpSp>
        <p:nvGrpSpPr>
          <p:cNvPr id="6" name="Группа 5"/>
          <p:cNvGrpSpPr/>
          <p:nvPr/>
        </p:nvGrpSpPr>
        <p:grpSpPr>
          <a:xfrm>
            <a:off x="8919529" y="6278780"/>
            <a:ext cx="2936601" cy="384007"/>
            <a:chOff x="7759449" y="6155948"/>
            <a:chExt cx="2936601" cy="384007"/>
          </a:xfrm>
        </p:grpSpPr>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5800" t="68843" r="7857" b="23881"/>
            <a:stretch/>
          </p:blipFill>
          <p:spPr bwMode="auto">
            <a:xfrm>
              <a:off x="9617878" y="6155948"/>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7759449" y="6155948"/>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grpSp>
      <p:pic>
        <p:nvPicPr>
          <p:cNvPr id="16" name="Изображение 1"/>
          <p:cNvPicPr>
            <a:picLocks noChangeAspect="1"/>
          </p:cNvPicPr>
          <p:nvPr/>
        </p:nvPicPr>
        <p:blipFill rotWithShape="1">
          <a:blip r:embed="rId6">
            <a:extLst>
              <a:ext uri="{28A0092B-C50C-407E-A947-70E740481C1C}">
                <a14:useLocalDpi xmlns:a14="http://schemas.microsoft.com/office/drawing/2010/main" val="0"/>
              </a:ext>
            </a:extLst>
          </a:blip>
          <a:srcRect l="29188" t="5060"/>
          <a:stretch/>
        </p:blipFill>
        <p:spPr>
          <a:xfrm>
            <a:off x="7331552" y="3586020"/>
            <a:ext cx="4860448" cy="2489996"/>
          </a:xfrm>
          <a:prstGeom prst="rect">
            <a:avLst/>
          </a:prstGeom>
        </p:spPr>
      </p:pic>
      <p:sp>
        <p:nvSpPr>
          <p:cNvPr id="17"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2074681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5.</a:t>
            </a:r>
          </a:p>
          <a:p>
            <a:r>
              <a:rPr lang="ru-RU" sz="2400" dirty="0" smtClean="0"/>
              <a:t>В </a:t>
            </a:r>
            <a:r>
              <a:rPr lang="ru-RU" sz="2400" dirty="0"/>
              <a:t>разделе «Документы» прикрепите скан заполненного бланка «Информация о заявителе</a:t>
            </a:r>
            <a:r>
              <a:rPr lang="ru-RU" sz="2400" dirty="0" smtClean="0"/>
              <a:t>» (скаченного ранее) и отсканированные </a:t>
            </a:r>
            <a:r>
              <a:rPr lang="ru-RU" sz="2400" dirty="0"/>
              <a:t>электронные образы</a:t>
            </a:r>
          </a:p>
          <a:p>
            <a:r>
              <a:rPr lang="ru-RU" sz="2400" dirty="0" smtClean="0"/>
              <a:t>основных </a:t>
            </a:r>
            <a:r>
              <a:rPr lang="ru-RU" sz="2400" dirty="0"/>
              <a:t>документы </a:t>
            </a:r>
            <a:r>
              <a:rPr lang="ru-RU" sz="2400" dirty="0" smtClean="0"/>
              <a:t>организации/ИП</a:t>
            </a:r>
            <a:endParaRPr lang="ru-RU" sz="2400" b="1" dirty="0"/>
          </a:p>
        </p:txBody>
      </p:sp>
      <p:pic>
        <p:nvPicPr>
          <p:cNvPr id="368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517" t="11318" r="32759" b="44899"/>
          <a:stretch/>
        </p:blipFill>
        <p:spPr bwMode="auto">
          <a:xfrm>
            <a:off x="928688" y="2398299"/>
            <a:ext cx="3337989" cy="318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Группа 7"/>
          <p:cNvGrpSpPr/>
          <p:nvPr/>
        </p:nvGrpSpPr>
        <p:grpSpPr>
          <a:xfrm>
            <a:off x="8933177" y="6155948"/>
            <a:ext cx="2936601" cy="384007"/>
            <a:chOff x="7759449" y="6155948"/>
            <a:chExt cx="2936601" cy="384007"/>
          </a:xfrm>
        </p:grpSpPr>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5800" t="68843" r="7857" b="23881"/>
            <a:stretch/>
          </p:blipFill>
          <p:spPr bwMode="auto">
            <a:xfrm>
              <a:off x="9617878" y="6155948"/>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7759449" y="6155948"/>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grpSp>
      <p:pic>
        <p:nvPicPr>
          <p:cNvPr id="36868" name="Picture 4" descr="C:\Users\MarkinaMM\Desktop\Маркина\01 Адм.Реформа\УСЛУГА_мун\Тестирование\ГринТех\Рисунок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5831" y="2398299"/>
            <a:ext cx="2190300" cy="3253963"/>
          </a:xfrm>
          <a:prstGeom prst="rect">
            <a:avLst/>
          </a:prstGeom>
          <a:noFill/>
          <a:extLst>
            <a:ext uri="{909E8E84-426E-40DD-AFC4-6F175D3DCCD1}">
              <a14:hiddenFill xmlns:a14="http://schemas.microsoft.com/office/drawing/2010/main">
                <a:solidFill>
                  <a:srgbClr val="FFFFFF"/>
                </a:solidFill>
              </a14:hiddenFill>
            </a:ext>
          </a:extLst>
        </p:spPr>
      </p:pic>
      <p:sp>
        <p:nvSpPr>
          <p:cNvPr id="13" name="Стрелка вправо 12"/>
          <p:cNvSpPr/>
          <p:nvPr/>
        </p:nvSpPr>
        <p:spPr>
          <a:xfrm>
            <a:off x="4420776" y="3290639"/>
            <a:ext cx="1425055" cy="1403131"/>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487917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0376" y="1482018"/>
            <a:ext cx="11436824" cy="1569660"/>
          </a:xfrm>
          <a:prstGeom prst="rect">
            <a:avLst/>
          </a:prstGeom>
        </p:spPr>
        <p:txBody>
          <a:bodyPr wrap="square">
            <a:spAutoFit/>
          </a:bodyPr>
          <a:lstStyle/>
          <a:p>
            <a:pPr algn="just"/>
            <a:r>
              <a:rPr lang="ru-RU" sz="2400" dirty="0">
                <a:latin typeface="+mj-lt"/>
              </a:rPr>
              <a:t>Субъекты МСП, зарегистрированные и состоящие на учете в налоговых органах на территории муниципального образования (по месту обращения), осуществляющие деятельность на данной территории муниципального образования, либо их уполномоченные представители</a:t>
            </a:r>
            <a:r>
              <a:rPr lang="ru-RU" sz="2400" i="1" dirty="0">
                <a:latin typeface="+mj-lt"/>
              </a:rPr>
              <a:t> </a:t>
            </a:r>
            <a:r>
              <a:rPr lang="ru-RU" sz="2400" dirty="0">
                <a:latin typeface="+mj-lt"/>
              </a:rPr>
              <a:t>(далее – Заявители)</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8" name="Заголовок 33"/>
          <p:cNvSpPr txBox="1">
            <a:spLocks/>
          </p:cNvSpPr>
          <p:nvPr/>
        </p:nvSpPr>
        <p:spPr>
          <a:xfrm>
            <a:off x="1071562" y="5146"/>
            <a:ext cx="11120437" cy="8902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smtClean="0">
                <a:solidFill>
                  <a:schemeClr val="bg2">
                    <a:lumMod val="50000"/>
                  </a:schemeClr>
                </a:solidFill>
              </a:rPr>
              <a:t>Лица, имеющие право на получение услуги</a:t>
            </a:r>
            <a:endParaRPr lang="ru-RU" sz="2800" dirty="0">
              <a:solidFill>
                <a:schemeClr val="bg2">
                  <a:lumMod val="50000"/>
                </a:schemeClr>
              </a:solidFill>
            </a:endParaRPr>
          </a:p>
        </p:txBody>
      </p:sp>
      <p:sp>
        <p:nvSpPr>
          <p:cNvPr id="12" name="Прямоугольник 11"/>
          <p:cNvSpPr/>
          <p:nvPr/>
        </p:nvSpPr>
        <p:spPr>
          <a:xfrm>
            <a:off x="1071562" y="4487309"/>
            <a:ext cx="6096000" cy="1200329"/>
          </a:xfrm>
          <a:prstGeom prst="rect">
            <a:avLst/>
          </a:prstGeom>
        </p:spPr>
        <p:txBody>
          <a:bodyPr>
            <a:spAutoFit/>
          </a:bodyPr>
          <a:lstStyle/>
          <a:p>
            <a:pPr marL="457200" indent="-457200" algn="just">
              <a:buFont typeface="Wingdings" panose="05000000000000000000" pitchFamily="2" charset="2"/>
              <a:buChar char="ü"/>
            </a:pPr>
            <a:r>
              <a:rPr lang="ru-RU" sz="2400" dirty="0" smtClean="0">
                <a:latin typeface="+mj-lt"/>
              </a:rPr>
              <a:t>юридические лица</a:t>
            </a:r>
          </a:p>
          <a:p>
            <a:pPr marL="457200" indent="-457200" algn="just">
              <a:buFont typeface="Wingdings" panose="05000000000000000000" pitchFamily="2" charset="2"/>
              <a:buChar char="ü"/>
            </a:pPr>
            <a:endParaRPr lang="ru-RU" sz="2400" dirty="0" smtClean="0">
              <a:latin typeface="+mj-lt"/>
            </a:endParaRPr>
          </a:p>
          <a:p>
            <a:pPr marL="457200" indent="-457200" algn="just">
              <a:buFont typeface="Wingdings" panose="05000000000000000000" pitchFamily="2" charset="2"/>
              <a:buChar char="ü"/>
            </a:pPr>
            <a:r>
              <a:rPr lang="ru-RU" sz="2400" dirty="0" smtClean="0">
                <a:latin typeface="+mj-lt"/>
              </a:rPr>
              <a:t>индивидуальные предприниматели</a:t>
            </a:r>
            <a:endParaRPr lang="ru-RU" sz="2400" dirty="0">
              <a:latin typeface="+mj-lt"/>
            </a:endParaRPr>
          </a:p>
        </p:txBody>
      </p:sp>
      <p:sp>
        <p:nvSpPr>
          <p:cNvPr id="13" name="Прямоугольник 12"/>
          <p:cNvSpPr/>
          <p:nvPr/>
        </p:nvSpPr>
        <p:spPr>
          <a:xfrm>
            <a:off x="1071562" y="3663104"/>
            <a:ext cx="4770075" cy="461665"/>
          </a:xfrm>
          <a:prstGeom prst="rect">
            <a:avLst/>
          </a:prstGeom>
        </p:spPr>
        <p:txBody>
          <a:bodyPr wrap="square">
            <a:spAutoFit/>
          </a:bodyPr>
          <a:lstStyle/>
          <a:p>
            <a:pPr algn="just"/>
            <a:r>
              <a:rPr lang="ru-RU" sz="2400" b="1" dirty="0">
                <a:ea typeface="Tahoma" panose="020B0604030504040204" pitchFamily="34" charset="0"/>
                <a:cs typeface="Tahoma" panose="020B0604030504040204" pitchFamily="34" charset="0"/>
              </a:rPr>
              <a:t>Категории </a:t>
            </a:r>
            <a:r>
              <a:rPr lang="ru-RU" sz="2400" b="1" dirty="0" smtClean="0">
                <a:ea typeface="Tahoma" panose="020B0604030504040204" pitchFamily="34" charset="0"/>
                <a:cs typeface="Tahoma" panose="020B0604030504040204" pitchFamily="34" charset="0"/>
              </a:rPr>
              <a:t>Заявителей</a:t>
            </a:r>
            <a:r>
              <a:rPr lang="ru-RU" sz="2400" b="1" dirty="0">
                <a:ea typeface="Tahoma" panose="020B0604030504040204" pitchFamily="34" charset="0"/>
                <a:cs typeface="Tahoma" panose="020B0604030504040204" pitchFamily="34" charset="0"/>
              </a:rPr>
              <a:t>:</a:t>
            </a:r>
          </a:p>
        </p:txBody>
      </p:sp>
    </p:spTree>
    <p:custDataLst>
      <p:tags r:id="rId1"/>
    </p:custDataLst>
    <p:extLst>
      <p:ext uri="{BB962C8B-B14F-4D97-AF65-F5344CB8AC3E}">
        <p14:creationId xmlns:p14="http://schemas.microsoft.com/office/powerpoint/2010/main" val="676327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Группа 4"/>
          <p:cNvGrpSpPr/>
          <p:nvPr/>
        </p:nvGrpSpPr>
        <p:grpSpPr>
          <a:xfrm>
            <a:off x="8933158" y="6278684"/>
            <a:ext cx="2936601" cy="384007"/>
            <a:chOff x="7759449" y="6155948"/>
            <a:chExt cx="2936601" cy="384007"/>
          </a:xfrm>
        </p:grpSpPr>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5800" t="68843" r="7857" b="23881"/>
            <a:stretch/>
          </p:blipFill>
          <p:spPr bwMode="auto">
            <a:xfrm>
              <a:off x="9617878" y="6155948"/>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7759449" y="6155948"/>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grpSp>
      <p:sp>
        <p:nvSpPr>
          <p:cNvPr id="9"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5.</a:t>
            </a:r>
          </a:p>
          <a:p>
            <a:r>
              <a:rPr lang="ru-RU" sz="2400" dirty="0"/>
              <a:t>Отсканируйте документы по сделкам, разложите их по папкам, исходя из правила </a:t>
            </a:r>
            <a:r>
              <a:rPr lang="ru-RU" sz="2400" b="1" dirty="0"/>
              <a:t>«1 договор = 1 папка»</a:t>
            </a:r>
          </a:p>
          <a:p>
            <a:r>
              <a:rPr lang="ru-RU" sz="2400" dirty="0"/>
              <a:t>Заархивируйте папки в 1 архив и загрузите его</a:t>
            </a:r>
          </a:p>
        </p:txBody>
      </p:sp>
      <p:pic>
        <p:nvPicPr>
          <p:cNvPr id="10" name="Изображение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162" y="2596162"/>
            <a:ext cx="8636000" cy="2324100"/>
          </a:xfrm>
          <a:prstGeom prst="rect">
            <a:avLst/>
          </a:prstGeom>
        </p:spPr>
      </p:pic>
      <p:sp>
        <p:nvSpPr>
          <p:cNvPr id="11" name="Заголовок 1"/>
          <p:cNvSpPr txBox="1">
            <a:spLocks/>
          </p:cNvSpPr>
          <p:nvPr/>
        </p:nvSpPr>
        <p:spPr>
          <a:xfrm>
            <a:off x="6845126" y="3475174"/>
            <a:ext cx="5618022" cy="14322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000" b="1" dirty="0" smtClean="0">
                <a:solidFill>
                  <a:srgbClr val="FF0000"/>
                </a:solidFill>
                <a:effectLst>
                  <a:outerShdw blurRad="38100" dist="38100" dir="2700000" algn="tl">
                    <a:srgbClr val="000000">
                      <a:alpha val="43137"/>
                    </a:srgbClr>
                  </a:outerShdw>
                </a:effectLst>
                <a:latin typeface="+mn-lt"/>
              </a:rPr>
              <a:t>ВНИМАНИЕ! </a:t>
            </a:r>
          </a:p>
          <a:p>
            <a:pPr algn="ctr"/>
            <a:endParaRPr lang="ru-RU" sz="2000" b="1" dirty="0" smtClean="0">
              <a:solidFill>
                <a:srgbClr val="FF0000"/>
              </a:solidFill>
            </a:endParaRPr>
          </a:p>
          <a:p>
            <a:pPr algn="ctr"/>
            <a:r>
              <a:rPr lang="ru-RU" sz="2000" b="1" dirty="0" smtClean="0">
                <a:solidFill>
                  <a:srgbClr val="FF0000"/>
                </a:solidFill>
              </a:rPr>
              <a:t>Именуйте файлы </a:t>
            </a:r>
          </a:p>
          <a:p>
            <a:pPr algn="ctr"/>
            <a:r>
              <a:rPr lang="ru-RU" sz="2000" b="1" dirty="0" smtClean="0">
                <a:solidFill>
                  <a:srgbClr val="FF0000"/>
                </a:solidFill>
              </a:rPr>
              <a:t>в соответствии с содержимым </a:t>
            </a:r>
          </a:p>
          <a:p>
            <a:pPr algn="ctr"/>
            <a:r>
              <a:rPr lang="ru-RU" sz="2000" b="1" dirty="0" smtClean="0">
                <a:solidFill>
                  <a:srgbClr val="FF0000"/>
                </a:solidFill>
              </a:rPr>
              <a:t>(Договор</a:t>
            </a:r>
            <a:r>
              <a:rPr lang="is-IS" sz="2000" b="1" dirty="0" smtClean="0">
                <a:solidFill>
                  <a:srgbClr val="FF0000"/>
                </a:solidFill>
              </a:rPr>
              <a:t>…</a:t>
            </a:r>
            <a:r>
              <a:rPr lang="ru-RU" sz="2000" b="1" dirty="0" smtClean="0">
                <a:solidFill>
                  <a:srgbClr val="FF0000"/>
                </a:solidFill>
              </a:rPr>
              <a:t>, </a:t>
            </a:r>
            <a:r>
              <a:rPr lang="ru-RU" sz="2000" b="1" dirty="0" err="1" smtClean="0">
                <a:solidFill>
                  <a:srgbClr val="FF0000"/>
                </a:solidFill>
              </a:rPr>
              <a:t>пп</a:t>
            </a:r>
            <a:r>
              <a:rPr lang="ru-RU" sz="2000" b="1" dirty="0" smtClean="0">
                <a:solidFill>
                  <a:srgbClr val="FF0000"/>
                </a:solidFill>
              </a:rPr>
              <a:t> 22 от 13.01.18, и т.д.)</a:t>
            </a:r>
            <a:endParaRPr lang="ru-RU" sz="2000" b="1" dirty="0">
              <a:solidFill>
                <a:srgbClr val="FF0000"/>
              </a:solidFill>
            </a:endParaRPr>
          </a:p>
        </p:txBody>
      </p:sp>
      <p:sp>
        <p:nvSpPr>
          <p:cNvPr id="12" name="Прямоугольник 11"/>
          <p:cNvSpPr/>
          <p:nvPr/>
        </p:nvSpPr>
        <p:spPr>
          <a:xfrm>
            <a:off x="420585" y="5547357"/>
            <a:ext cx="7511031" cy="923330"/>
          </a:xfrm>
          <a:prstGeom prst="rect">
            <a:avLst/>
          </a:prstGeom>
        </p:spPr>
        <p:txBody>
          <a:bodyPr wrap="none">
            <a:spAutoFit/>
          </a:bodyPr>
          <a:lstStyle/>
          <a:p>
            <a:r>
              <a:rPr lang="ru-RU" dirty="0" smtClean="0"/>
              <a:t>По желанию можно приложить дополнительные,</a:t>
            </a:r>
          </a:p>
          <a:p>
            <a:r>
              <a:rPr lang="ru-RU" dirty="0" smtClean="0"/>
              <a:t>уточняющие недостающую информацию документы </a:t>
            </a:r>
          </a:p>
          <a:p>
            <a:r>
              <a:rPr lang="ru-RU" dirty="0" smtClean="0"/>
              <a:t>(например, справка по форме №6 из УФНС об отсутствии задолженности)</a:t>
            </a:r>
            <a:endParaRPr lang="ru-RU" dirty="0"/>
          </a:p>
        </p:txBody>
      </p:sp>
      <p:sp>
        <p:nvSpPr>
          <p:cNvPr id="13"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1003264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5.</a:t>
            </a:r>
          </a:p>
          <a:p>
            <a:r>
              <a:rPr lang="ru-RU" sz="2400" dirty="0"/>
              <a:t>Проверьте полноту заполнения данных и отправьте заявку на конкурс</a:t>
            </a:r>
          </a:p>
        </p:txBody>
      </p:sp>
      <p:pic>
        <p:nvPicPr>
          <p:cNvPr id="378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291" t="28405" r="26730" b="38573"/>
          <a:stretch/>
        </p:blipFill>
        <p:spPr bwMode="auto">
          <a:xfrm>
            <a:off x="1052512" y="1924334"/>
            <a:ext cx="5971594" cy="3220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Группа 2"/>
          <p:cNvGrpSpPr/>
          <p:nvPr/>
        </p:nvGrpSpPr>
        <p:grpSpPr>
          <a:xfrm>
            <a:off x="1599668" y="5237282"/>
            <a:ext cx="3772629" cy="621793"/>
            <a:chOff x="8073349" y="6168682"/>
            <a:chExt cx="3772629" cy="621793"/>
          </a:xfrm>
        </p:grpSpPr>
        <p:sp>
          <p:nvSpPr>
            <p:cNvPr id="7" name="Прямоугольник 6"/>
            <p:cNvSpPr/>
            <p:nvPr/>
          </p:nvSpPr>
          <p:spPr>
            <a:xfrm>
              <a:off x="8073349" y="6278684"/>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pic>
          <p:nvPicPr>
            <p:cNvPr id="3789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2089" t="77798" r="15149" b="16885"/>
            <a:stretch/>
          </p:blipFill>
          <p:spPr bwMode="auto">
            <a:xfrm>
              <a:off x="9980601" y="6168682"/>
              <a:ext cx="1865377" cy="621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789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3123" t="14903" r="34962" b="46118"/>
          <a:stretch/>
        </p:blipFill>
        <p:spPr bwMode="auto">
          <a:xfrm>
            <a:off x="8339426" y="2076056"/>
            <a:ext cx="2985798" cy="291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Стрелка вправо 15"/>
          <p:cNvSpPr/>
          <p:nvPr/>
        </p:nvSpPr>
        <p:spPr>
          <a:xfrm>
            <a:off x="7164028" y="3493824"/>
            <a:ext cx="951521" cy="817806"/>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58799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a:xfrm>
            <a:off x="929680" y="943396"/>
            <a:ext cx="10015822" cy="11856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t>Отслеживайте статус рассмотрения вашей заявки в личном кабинете</a:t>
            </a:r>
            <a:endParaRPr lang="ru-RU" sz="2400" b="1" dirty="0"/>
          </a:p>
        </p:txBody>
      </p:sp>
      <p:pic>
        <p:nvPicPr>
          <p:cNvPr id="38915" name="Picture 3" descr="C:\Users\MarkinaMM\Desktop\Маркина\01 Адм.Реформа\УСЛУГА_мун\Тестирование\ГринТех\Рисунок2.png"/>
          <p:cNvPicPr>
            <a:picLocks noChangeAspect="1" noChangeArrowheads="1"/>
          </p:cNvPicPr>
          <p:nvPr/>
        </p:nvPicPr>
        <p:blipFill rotWithShape="1">
          <a:blip r:embed="rId4">
            <a:extLst>
              <a:ext uri="{28A0092B-C50C-407E-A947-70E740481C1C}">
                <a14:useLocalDpi xmlns:a14="http://schemas.microsoft.com/office/drawing/2010/main" val="0"/>
              </a:ext>
            </a:extLst>
          </a:blip>
          <a:srcRect r="7192"/>
          <a:stretch/>
        </p:blipFill>
        <p:spPr bwMode="auto">
          <a:xfrm>
            <a:off x="1217778" y="2207049"/>
            <a:ext cx="3105711" cy="4256301"/>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3424244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a:xfrm>
            <a:off x="2920282" y="2380990"/>
            <a:ext cx="6380879" cy="18531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800" b="1" dirty="0" smtClean="0">
                <a:solidFill>
                  <a:srgbClr val="FF5050"/>
                </a:solidFill>
                <a:effectLst>
                  <a:outerShdw blurRad="38100" dist="38100" dir="2700000" algn="tl">
                    <a:srgbClr val="000000">
                      <a:alpha val="43137"/>
                    </a:srgbClr>
                  </a:outerShdw>
                </a:effectLst>
                <a:latin typeface="+mn-lt"/>
              </a:rPr>
              <a:t>Спасибо за внимание!</a:t>
            </a:r>
            <a:endParaRPr lang="ru-RU" sz="4800" b="1" dirty="0">
              <a:solidFill>
                <a:srgbClr val="FF5050"/>
              </a:solidFill>
              <a:effectLst>
                <a:outerShdw blurRad="38100" dist="38100" dir="2700000" algn="tl">
                  <a:srgbClr val="000000">
                    <a:alpha val="43137"/>
                  </a:srgbClr>
                </a:outerShdw>
              </a:effectLst>
              <a:latin typeface="+mn-lt"/>
            </a:endParaRPr>
          </a:p>
        </p:txBody>
      </p:sp>
      <p:sp>
        <p:nvSpPr>
          <p:cNvPr id="3" name="TextBox 2"/>
          <p:cNvSpPr txBox="1"/>
          <p:nvPr/>
        </p:nvSpPr>
        <p:spPr>
          <a:xfrm>
            <a:off x="5100029" y="5819506"/>
            <a:ext cx="1461069" cy="369332"/>
          </a:xfrm>
          <a:prstGeom prst="rect">
            <a:avLst/>
          </a:prstGeom>
          <a:noFill/>
        </p:spPr>
        <p:txBody>
          <a:bodyPr wrap="square" rtlCol="0">
            <a:spAutoFit/>
          </a:bodyPr>
          <a:lstStyle/>
          <a:p>
            <a:r>
              <a:rPr lang="ru-RU" b="1" dirty="0" smtClean="0">
                <a:latin typeface="+mj-lt"/>
              </a:rPr>
              <a:t>Март 2019 г.</a:t>
            </a:r>
            <a:endParaRPr lang="ru-RU" b="1" dirty="0">
              <a:latin typeface="+mj-lt"/>
            </a:endParaRPr>
          </a:p>
        </p:txBody>
      </p:sp>
    </p:spTree>
    <p:extLst>
      <p:ext uri="{BB962C8B-B14F-4D97-AF65-F5344CB8AC3E}">
        <p14:creationId xmlns:p14="http://schemas.microsoft.com/office/powerpoint/2010/main" val="1913638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6636" y="19434"/>
            <a:ext cx="11149012" cy="876012"/>
          </a:xfrm>
        </p:spPr>
        <p:txBody>
          <a:bodyPr vert="horz" lIns="91440" tIns="45720" rIns="91440" bIns="45720" rtlCol="0" anchor="ctr">
            <a:noAutofit/>
          </a:bodyPr>
          <a:lstStyle/>
          <a:p>
            <a:r>
              <a:rPr lang="ru-RU" sz="2800" dirty="0" smtClean="0">
                <a:solidFill>
                  <a:schemeClr val="bg2">
                    <a:lumMod val="50000"/>
                  </a:schemeClr>
                </a:solidFill>
              </a:rPr>
              <a:t>Критерии </a:t>
            </a:r>
            <a:r>
              <a:rPr lang="ru-RU" sz="2800" dirty="0">
                <a:solidFill>
                  <a:schemeClr val="bg2">
                    <a:lumMod val="50000"/>
                  </a:schemeClr>
                </a:solidFill>
              </a:rPr>
              <a:t>отбора лиц для предоставления </a:t>
            </a:r>
            <a:r>
              <a:rPr lang="ru-RU" sz="2800" dirty="0" smtClean="0">
                <a:solidFill>
                  <a:schemeClr val="bg2">
                    <a:lumMod val="50000"/>
                  </a:schemeClr>
                </a:solidFill>
              </a:rPr>
              <a:t>услуги</a:t>
            </a:r>
            <a:endParaRPr lang="ru-RU" sz="2800" dirty="0">
              <a:solidFill>
                <a:schemeClr val="bg2">
                  <a:lumMod val="50000"/>
                </a:schemeClr>
              </a:solidFill>
            </a:endParaRPr>
          </a:p>
        </p:txBody>
      </p:sp>
      <p:sp>
        <p:nvSpPr>
          <p:cNvPr id="5" name="Прямоугольник 4"/>
          <p:cNvSpPr/>
          <p:nvPr/>
        </p:nvSpPr>
        <p:spPr>
          <a:xfrm>
            <a:off x="1" y="1466547"/>
            <a:ext cx="11859903" cy="4462760"/>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400" dirty="0">
                <a:latin typeface="+mj-lt"/>
              </a:rPr>
              <a:t>р</a:t>
            </a:r>
            <a:r>
              <a:rPr lang="ru-RU" sz="2400" dirty="0" smtClean="0">
                <a:latin typeface="+mj-lt"/>
              </a:rPr>
              <a:t>егистрация в качестве юридического лица или индивидуального предпринимателя на территории Московской области в установленном законодательством Российской Федерации и отнесение к категории субъектов малого и среднего предпринимательства в соответствии с Федеральным законом от 24.07.2007 N 209-ФЗ «О развитии малого и среднего предпринимательства в Российской Федерации»</a:t>
            </a:r>
          </a:p>
          <a:p>
            <a:pPr>
              <a:spcAft>
                <a:spcPts val="1200"/>
              </a:spcAft>
            </a:pPr>
            <a:endParaRPr lang="ru-RU" sz="2400" dirty="0" smtClean="0">
              <a:latin typeface="+mj-lt"/>
            </a:endParaRPr>
          </a:p>
          <a:p>
            <a:pPr marL="342900" indent="-342900">
              <a:spcAft>
                <a:spcPts val="1200"/>
              </a:spcAft>
              <a:buFont typeface="Wingdings" panose="05000000000000000000" pitchFamily="2" charset="2"/>
              <a:buChar char="ü"/>
            </a:pPr>
            <a:r>
              <a:rPr lang="ru-RU" sz="2400" dirty="0">
                <a:latin typeface="+mj-lt"/>
              </a:rPr>
              <a:t>р</a:t>
            </a:r>
            <a:r>
              <a:rPr lang="ru-RU" sz="2400" dirty="0" smtClean="0">
                <a:latin typeface="+mj-lt"/>
              </a:rPr>
              <a:t>азмер среднемесячной заработной платы работников лиц составляет не менее величины минимальной заработной платы на территории Московской области, устанавливаемой на основании трехстороннего соглашения между Правительством Московской области, Московским областным объединением организаций профсоюзов и объединениями работодателей Московской области</a:t>
            </a:r>
            <a:r>
              <a:rPr lang="ru-RU" sz="2400" dirty="0">
                <a:latin typeface="+mj-lt"/>
              </a:rPr>
              <a:t>, на дату подачи </a:t>
            </a:r>
            <a:r>
              <a:rPr lang="ru-RU" sz="2400" dirty="0" smtClean="0">
                <a:latin typeface="+mj-lt"/>
              </a:rPr>
              <a:t>заявления</a:t>
            </a:r>
            <a:endParaRPr lang="ru-RU" sz="2400" dirty="0">
              <a:latin typeface="+mj-l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710973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5786"/>
            <a:ext cx="11134725" cy="1265801"/>
          </a:xfrm>
        </p:spPr>
        <p:txBody>
          <a:bodyPr vert="horz" lIns="91440" tIns="45720" rIns="91440" bIns="45720" rtlCol="0" anchor="ctr">
            <a:noAutofit/>
          </a:bodyPr>
          <a:lstStyle/>
          <a:p>
            <a:r>
              <a:rPr lang="ru-RU" sz="2800" dirty="0">
                <a:solidFill>
                  <a:schemeClr val="bg2">
                    <a:lumMod val="50000"/>
                  </a:schemeClr>
                </a:solidFill>
              </a:rPr>
              <a:t>Требования к Заявителю на дату подачи </a:t>
            </a:r>
            <a:br>
              <a:rPr lang="ru-RU" sz="2800" dirty="0">
                <a:solidFill>
                  <a:schemeClr val="bg2">
                    <a:lumMod val="50000"/>
                  </a:schemeClr>
                </a:solidFill>
              </a:rPr>
            </a:br>
            <a:r>
              <a:rPr lang="ru-RU" sz="2800" dirty="0">
                <a:solidFill>
                  <a:schemeClr val="bg2">
                    <a:lumMod val="50000"/>
                  </a:schemeClr>
                </a:solidFill>
              </a:rPr>
              <a:t>заявления на получение </a:t>
            </a:r>
            <a:r>
              <a:rPr lang="ru-RU" sz="2800" dirty="0" smtClean="0">
                <a:solidFill>
                  <a:schemeClr val="bg2">
                    <a:lumMod val="50000"/>
                  </a:schemeClr>
                </a:solidFill>
              </a:rPr>
              <a:t>услуги</a:t>
            </a:r>
            <a:endParaRPr lang="ru-RU" sz="2800" dirty="0">
              <a:solidFill>
                <a:schemeClr val="bg2">
                  <a:lumMod val="50000"/>
                </a:schemeClr>
              </a:solidFill>
            </a:endParaRPr>
          </a:p>
        </p:txBody>
      </p:sp>
      <p:sp>
        <p:nvSpPr>
          <p:cNvPr id="4" name="Прямоугольник 3"/>
          <p:cNvSpPr/>
          <p:nvPr/>
        </p:nvSpPr>
        <p:spPr>
          <a:xfrm>
            <a:off x="-1" y="1373783"/>
            <a:ext cx="12191999" cy="4247317"/>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400" dirty="0">
                <a:latin typeface="+mj-lt"/>
              </a:rPr>
              <a:t>отсутствие задолженности по налогам, сборам и иным обязательным платежам в бюджеты бюджетной системы Российской Федерации, срок исполнения по которым наступил в соответствии с законодательством Российской </a:t>
            </a:r>
            <a:r>
              <a:rPr lang="ru-RU" sz="2400" dirty="0" smtClean="0">
                <a:latin typeface="+mj-lt"/>
              </a:rPr>
              <a:t>Федерации</a:t>
            </a:r>
            <a:endParaRPr lang="ru-RU" sz="2400" dirty="0">
              <a:latin typeface="+mj-lt"/>
            </a:endParaRPr>
          </a:p>
          <a:p>
            <a:pPr marL="342900" indent="-342900">
              <a:spcAft>
                <a:spcPts val="1200"/>
              </a:spcAft>
              <a:buFont typeface="Wingdings" panose="05000000000000000000" pitchFamily="2" charset="2"/>
              <a:buChar char="ü"/>
            </a:pPr>
            <a:r>
              <a:rPr lang="ru-RU" sz="2400" dirty="0">
                <a:latin typeface="+mj-lt"/>
              </a:rPr>
              <a:t>отсутствие просроченной задолженности по возврату в бюджет Московской области субсидий, бюджетных инвестиций и иная просроченная задолженность перед бюджетом Московской </a:t>
            </a:r>
            <a:r>
              <a:rPr lang="ru-RU" sz="2400" dirty="0" smtClean="0">
                <a:latin typeface="+mj-lt"/>
              </a:rPr>
              <a:t>области</a:t>
            </a:r>
            <a:endParaRPr lang="ru-RU" sz="2400" dirty="0">
              <a:latin typeface="+mj-lt"/>
            </a:endParaRPr>
          </a:p>
          <a:p>
            <a:pPr marL="342900" indent="-342900">
              <a:spcAft>
                <a:spcPts val="1200"/>
              </a:spcAft>
              <a:buFont typeface="Wingdings" panose="05000000000000000000" pitchFamily="2" charset="2"/>
              <a:buChar char="ü"/>
            </a:pPr>
            <a:r>
              <a:rPr lang="ru-RU" sz="2400" dirty="0">
                <a:latin typeface="+mj-lt"/>
              </a:rPr>
              <a:t>отсутствие процесса реорганизации, ликвидации, банкротства и ограничения на осуществление хозяйственной </a:t>
            </a:r>
            <a:r>
              <a:rPr lang="ru-RU" sz="2400" dirty="0" smtClean="0">
                <a:latin typeface="+mj-lt"/>
              </a:rPr>
              <a:t>деятельности</a:t>
            </a:r>
            <a:endParaRPr lang="ru-RU" sz="2400" dirty="0">
              <a:latin typeface="+mj-lt"/>
            </a:endParaRPr>
          </a:p>
          <a:p>
            <a:pPr marL="342900" indent="-342900">
              <a:spcAft>
                <a:spcPts val="1200"/>
              </a:spcAft>
              <a:buFont typeface="Wingdings" panose="05000000000000000000" pitchFamily="2" charset="2"/>
              <a:buChar char="ü"/>
            </a:pPr>
            <a:r>
              <a:rPr lang="ru-RU" sz="2400" dirty="0">
                <a:latin typeface="+mj-lt"/>
              </a:rPr>
              <a:t>деятельность лица не приостановлена в порядке, предусмотренном законодательством Российской </a:t>
            </a:r>
            <a:r>
              <a:rPr lang="ru-RU" sz="2400" dirty="0" smtClean="0">
                <a:latin typeface="+mj-lt"/>
              </a:rPr>
              <a:t>Федерации</a:t>
            </a:r>
            <a:endParaRPr lang="ru-RU" sz="24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3641293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27296"/>
            <a:ext cx="11120437" cy="1243013"/>
          </a:xfrm>
        </p:spPr>
        <p:txBody>
          <a:bodyPr>
            <a:noAutofit/>
          </a:bodyPr>
          <a:lstStyle/>
          <a:p>
            <a:r>
              <a:rPr lang="ru-RU" sz="2800" dirty="0">
                <a:solidFill>
                  <a:schemeClr val="bg2">
                    <a:lumMod val="50000"/>
                  </a:schemeClr>
                </a:solidFill>
              </a:rPr>
              <a:t>Требования к Заявителю на дату подачи </a:t>
            </a:r>
            <a:br>
              <a:rPr lang="ru-RU" sz="2800" dirty="0">
                <a:solidFill>
                  <a:schemeClr val="bg2">
                    <a:lumMod val="50000"/>
                  </a:schemeClr>
                </a:solidFill>
              </a:rPr>
            </a:br>
            <a:r>
              <a:rPr lang="ru-RU" sz="2800" dirty="0">
                <a:solidFill>
                  <a:schemeClr val="bg2">
                    <a:lumMod val="50000"/>
                  </a:schemeClr>
                </a:solidFill>
              </a:rPr>
              <a:t>заявления на получение услуги</a:t>
            </a:r>
          </a:p>
        </p:txBody>
      </p:sp>
      <p:sp>
        <p:nvSpPr>
          <p:cNvPr id="5" name="Прямоугольник 4"/>
          <p:cNvSpPr/>
          <p:nvPr/>
        </p:nvSpPr>
        <p:spPr>
          <a:xfrm>
            <a:off x="0" y="1454621"/>
            <a:ext cx="11944350" cy="4832092"/>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400" dirty="0">
                <a:latin typeface="+mj-lt"/>
              </a:rPr>
              <a:t>л</a:t>
            </a:r>
            <a:r>
              <a:rPr lang="ru-RU" sz="2400" dirty="0" smtClean="0">
                <a:latin typeface="+mj-lt"/>
              </a:rPr>
              <a:t>ицо </a:t>
            </a:r>
            <a:r>
              <a:rPr lang="ru-RU" sz="2400" dirty="0">
                <a:latin typeface="+mj-lt"/>
              </a:rPr>
              <a:t>не должно являться иностранным юридическим лицом, а также российским юридическим лицом, в уставном (складочном) капитале которого доля участия иностранных юридических лиц, местом регистрации которых является государство или территория, включенные в утверждаемый Министерством финансов Российской Федерации перечень государств и территорий, 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(офшорные зоны) в отношении таких юридических лиц, в совокупности превышает 50 </a:t>
            </a:r>
            <a:r>
              <a:rPr lang="ru-RU" sz="2400" dirty="0" smtClean="0">
                <a:latin typeface="+mj-lt"/>
              </a:rPr>
              <a:t>процентов</a:t>
            </a:r>
            <a:endParaRPr lang="ru-RU" sz="2400" dirty="0">
              <a:latin typeface="+mj-lt"/>
            </a:endParaRPr>
          </a:p>
          <a:p>
            <a:pPr marL="342900" indent="-342900">
              <a:spcAft>
                <a:spcPts val="1200"/>
              </a:spcAft>
              <a:buFont typeface="Wingdings" panose="05000000000000000000" pitchFamily="2" charset="2"/>
              <a:buChar char="ü"/>
            </a:pPr>
            <a:r>
              <a:rPr lang="ru-RU" sz="2400" dirty="0">
                <a:latin typeface="+mj-lt"/>
              </a:rPr>
              <a:t>л</a:t>
            </a:r>
            <a:r>
              <a:rPr lang="ru-RU" sz="2400" dirty="0" smtClean="0">
                <a:latin typeface="+mj-lt"/>
              </a:rPr>
              <a:t>ицо </a:t>
            </a:r>
            <a:r>
              <a:rPr lang="ru-RU" sz="2400" dirty="0">
                <a:latin typeface="+mj-lt"/>
              </a:rPr>
              <a:t>не должно быть получателем средств из бюджета Московской области в соответствии с иными нормативными правовыми актами, муниципальными правовыми актами на цели предоставления </a:t>
            </a:r>
            <a:r>
              <a:rPr lang="ru-RU" sz="2400" dirty="0" smtClean="0">
                <a:latin typeface="+mj-lt"/>
              </a:rPr>
              <a:t>запрашиваемой субсидии</a:t>
            </a:r>
            <a:endParaRPr lang="ru-RU" sz="2400" dirty="0">
              <a:latin typeface="+mj-lt"/>
            </a:endParaRPr>
          </a:p>
          <a:p>
            <a:pPr marL="342900" indent="-342900">
              <a:spcAft>
                <a:spcPts val="1200"/>
              </a:spcAft>
              <a:buFont typeface="Wingdings" panose="05000000000000000000" pitchFamily="2" charset="2"/>
              <a:buChar char="ü"/>
            </a:pPr>
            <a:endParaRPr lang="ru-RU" sz="2400" dirty="0">
              <a:latin typeface="+mj-l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2926368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14288"/>
            <a:ext cx="11120437" cy="867509"/>
          </a:xfrm>
        </p:spPr>
        <p:txBody>
          <a:bodyPr vert="horz" lIns="91440" tIns="45720" rIns="91440" bIns="45720" rtlCol="0" anchor="ctr">
            <a:noAutofit/>
          </a:bodyPr>
          <a:lstStyle/>
          <a:p>
            <a:r>
              <a:rPr lang="ru-RU" sz="2800" dirty="0">
                <a:solidFill>
                  <a:schemeClr val="bg2">
                    <a:lumMod val="50000"/>
                  </a:schemeClr>
                </a:solidFill>
              </a:rPr>
              <a:t>Иные требования к Заявителю</a:t>
            </a:r>
          </a:p>
        </p:txBody>
      </p:sp>
      <p:sp>
        <p:nvSpPr>
          <p:cNvPr id="4" name="Прямоугольник 3"/>
          <p:cNvSpPr/>
          <p:nvPr/>
        </p:nvSpPr>
        <p:spPr>
          <a:xfrm>
            <a:off x="-3" y="1245804"/>
            <a:ext cx="11887203" cy="5386090"/>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100" dirty="0">
                <a:latin typeface="+mj-lt"/>
              </a:rPr>
              <a:t>з</a:t>
            </a:r>
            <a:r>
              <a:rPr lang="ru-RU" sz="2100" dirty="0" smtClean="0">
                <a:latin typeface="+mj-lt"/>
              </a:rPr>
              <a:t>аявитель </a:t>
            </a:r>
            <a:r>
              <a:rPr lang="ru-RU" sz="2100" dirty="0">
                <a:latin typeface="+mj-lt"/>
              </a:rPr>
              <a:t>не является кредитной организацией, страховой организацией (за исключением потребительских кооперативов), инвестиционным фондом, негосударственным пенсионным фондом, профессиональным участником рынка ценных бумаг, </a:t>
            </a:r>
            <a:r>
              <a:rPr lang="ru-RU" sz="2100" dirty="0" smtClean="0">
                <a:latin typeface="+mj-lt"/>
              </a:rPr>
              <a:t>ломбардом</a:t>
            </a:r>
            <a:endParaRPr lang="ru-RU" sz="2100" dirty="0">
              <a:latin typeface="+mj-lt"/>
            </a:endParaRPr>
          </a:p>
          <a:p>
            <a:pPr marL="342900" indent="-342900">
              <a:spcAft>
                <a:spcPts val="1200"/>
              </a:spcAft>
              <a:buFont typeface="Wingdings" panose="05000000000000000000" pitchFamily="2" charset="2"/>
              <a:buChar char="ü"/>
            </a:pPr>
            <a:r>
              <a:rPr lang="ru-RU" sz="2100" dirty="0">
                <a:latin typeface="+mj-lt"/>
              </a:rPr>
              <a:t>з</a:t>
            </a:r>
            <a:r>
              <a:rPr lang="ru-RU" sz="2100" dirty="0" smtClean="0">
                <a:latin typeface="+mj-lt"/>
              </a:rPr>
              <a:t>аявитель </a:t>
            </a:r>
            <a:r>
              <a:rPr lang="ru-RU" sz="2100" dirty="0">
                <a:latin typeface="+mj-lt"/>
              </a:rPr>
              <a:t>не является участником соглашений о разделе </a:t>
            </a:r>
            <a:r>
              <a:rPr lang="ru-RU" sz="2100" dirty="0" smtClean="0">
                <a:latin typeface="+mj-lt"/>
              </a:rPr>
              <a:t>продукции</a:t>
            </a:r>
            <a:endParaRPr lang="ru-RU" sz="2100" dirty="0">
              <a:latin typeface="+mj-lt"/>
            </a:endParaRPr>
          </a:p>
          <a:p>
            <a:pPr marL="342900" indent="-342900">
              <a:spcAft>
                <a:spcPts val="1200"/>
              </a:spcAft>
              <a:buFont typeface="Wingdings" panose="05000000000000000000" pitchFamily="2" charset="2"/>
              <a:buChar char="ü"/>
            </a:pPr>
            <a:r>
              <a:rPr lang="ru-RU" sz="2100" dirty="0">
                <a:latin typeface="+mj-lt"/>
              </a:rPr>
              <a:t>з</a:t>
            </a:r>
            <a:r>
              <a:rPr lang="ru-RU" sz="2100" dirty="0" smtClean="0">
                <a:latin typeface="+mj-lt"/>
              </a:rPr>
              <a:t>аявитель </a:t>
            </a:r>
            <a:r>
              <a:rPr lang="ru-RU" sz="2100" dirty="0">
                <a:latin typeface="+mj-lt"/>
              </a:rPr>
              <a:t>не осуществляет предпринимательскую деятельность в сфере игорного </a:t>
            </a:r>
            <a:r>
              <a:rPr lang="ru-RU" sz="2100" dirty="0" smtClean="0">
                <a:latin typeface="+mj-lt"/>
              </a:rPr>
              <a:t>бизнеса</a:t>
            </a:r>
            <a:endParaRPr lang="ru-RU" sz="2100" dirty="0">
              <a:latin typeface="+mj-lt"/>
            </a:endParaRPr>
          </a:p>
          <a:p>
            <a:pPr marL="342900" indent="-342900">
              <a:spcAft>
                <a:spcPts val="1200"/>
              </a:spcAft>
              <a:buFont typeface="Wingdings" panose="05000000000000000000" pitchFamily="2" charset="2"/>
              <a:buChar char="ü"/>
            </a:pPr>
            <a:r>
              <a:rPr lang="ru-RU" sz="2100" dirty="0">
                <a:latin typeface="+mj-lt"/>
              </a:rPr>
              <a:t>з</a:t>
            </a:r>
            <a:r>
              <a:rPr lang="ru-RU" sz="2100" dirty="0" smtClean="0">
                <a:latin typeface="+mj-lt"/>
              </a:rPr>
              <a:t>аявитель </a:t>
            </a:r>
            <a:r>
              <a:rPr lang="ru-RU" sz="2100" dirty="0">
                <a:latin typeface="+mj-lt"/>
              </a:rPr>
              <a:t>не является в порядке, установленном законодательством Российской Федерации о валютном регулировании и валютном контроле, нерезидентами Российской Федерации, за исключением случаев, предусмотренных международными договорами Российской </a:t>
            </a:r>
            <a:r>
              <a:rPr lang="ru-RU" sz="2100" dirty="0" smtClean="0">
                <a:latin typeface="+mj-lt"/>
              </a:rPr>
              <a:t>Федерации</a:t>
            </a:r>
            <a:endParaRPr lang="ru-RU" sz="2100" dirty="0">
              <a:latin typeface="+mj-lt"/>
            </a:endParaRPr>
          </a:p>
          <a:p>
            <a:pPr marL="342900" indent="-342900">
              <a:spcAft>
                <a:spcPts val="1200"/>
              </a:spcAft>
              <a:buFont typeface="Wingdings" panose="05000000000000000000" pitchFamily="2" charset="2"/>
              <a:buChar char="ü"/>
            </a:pPr>
            <a:r>
              <a:rPr lang="ru-RU" sz="2100" dirty="0">
                <a:latin typeface="+mj-lt"/>
              </a:rPr>
              <a:t>р</a:t>
            </a:r>
            <a:r>
              <a:rPr lang="ru-RU" sz="2100" dirty="0" smtClean="0">
                <a:latin typeface="+mj-lt"/>
              </a:rPr>
              <a:t>анее </a:t>
            </a:r>
            <a:r>
              <a:rPr lang="ru-RU" sz="2100" dirty="0">
                <a:latin typeface="+mj-lt"/>
              </a:rPr>
              <a:t>в отношении Заявителя не было принято решение об оказании аналогичной поддержки (поддержки, условия оказания которой совпадают, включая форму, вид поддержки и цели ее оказания) и сроки ее оказания не </a:t>
            </a:r>
            <a:r>
              <a:rPr lang="ru-RU" sz="2100" dirty="0" smtClean="0">
                <a:latin typeface="+mj-lt"/>
              </a:rPr>
              <a:t>истекли</a:t>
            </a:r>
            <a:endParaRPr lang="ru-RU" sz="2100" dirty="0">
              <a:latin typeface="+mj-lt"/>
            </a:endParaRPr>
          </a:p>
          <a:p>
            <a:pPr marL="342900" indent="-342900">
              <a:spcAft>
                <a:spcPts val="1200"/>
              </a:spcAft>
              <a:buFont typeface="Wingdings" panose="05000000000000000000" pitchFamily="2" charset="2"/>
              <a:buChar char="ü"/>
            </a:pPr>
            <a:r>
              <a:rPr lang="ru-RU" sz="2100" dirty="0" smtClean="0">
                <a:latin typeface="+mj-lt"/>
              </a:rPr>
              <a:t>с </a:t>
            </a:r>
            <a:r>
              <a:rPr lang="ru-RU" sz="2100" dirty="0">
                <a:latin typeface="+mj-lt"/>
              </a:rPr>
              <a:t>момента признания Заявителя допустившим нарушение порядка и условий оказания поддержки, в том числе не обеспечившим целевого использования средств поддержки, прошло более чем три </a:t>
            </a:r>
            <a:r>
              <a:rPr lang="ru-RU" sz="2100" dirty="0" smtClean="0">
                <a:latin typeface="+mj-lt"/>
              </a:rPr>
              <a:t>года</a:t>
            </a:r>
            <a:endParaRPr lang="ru-RU" sz="21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060456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ChernovSV\Desktop\Презентация\2016-10-3_15-10-13_moher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66" y="6205304"/>
            <a:ext cx="412006" cy="536067"/>
          </a:xfrm>
          <a:prstGeom prst="rect">
            <a:avLst/>
          </a:prstGeom>
          <a:noFill/>
          <a:extLst>
            <a:ext uri="{909E8E84-426E-40DD-AFC4-6F175D3DCCD1}">
              <a14:hiddenFill xmlns:a14="http://schemas.microsoft.com/office/drawing/2010/main">
                <a:solidFill>
                  <a:srgbClr val="FFFFFF"/>
                </a:solidFill>
              </a14:hiddenFill>
            </a:ext>
          </a:extLst>
        </p:spPr>
      </p:pic>
      <p:sp>
        <p:nvSpPr>
          <p:cNvPr id="10242" name="Заголовок 33"/>
          <p:cNvSpPr>
            <a:spLocks noGrp="1"/>
          </p:cNvSpPr>
          <p:nvPr>
            <p:ph type="title" idx="4294967295"/>
          </p:nvPr>
        </p:nvSpPr>
        <p:spPr>
          <a:xfrm>
            <a:off x="1057274" y="5786"/>
            <a:ext cx="11120437" cy="1251512"/>
          </a:xfrm>
        </p:spPr>
        <p:txBody>
          <a:bodyPr vert="horz" lIns="91440" tIns="45720" rIns="91440" bIns="45720" rtlCol="0" anchor="ctr">
            <a:noAutofit/>
          </a:bodyPr>
          <a:lstStyle/>
          <a:p>
            <a:r>
              <a:rPr lang="ru-RU" sz="2800" dirty="0">
                <a:solidFill>
                  <a:schemeClr val="bg2">
                    <a:lumMod val="50000"/>
                  </a:schemeClr>
                </a:solidFill>
              </a:rPr>
              <a:t>Требования к Заявителю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в </a:t>
            </a:r>
            <a:r>
              <a:rPr lang="ru-RU" sz="2800" dirty="0">
                <a:solidFill>
                  <a:schemeClr val="bg2">
                    <a:lumMod val="50000"/>
                  </a:schemeClr>
                </a:solidFill>
              </a:rPr>
              <a:t>зависимости от мероприятия</a:t>
            </a:r>
          </a:p>
        </p:txBody>
      </p:sp>
      <p:sp>
        <p:nvSpPr>
          <p:cNvPr id="4" name="Прямоугольник 3"/>
          <p:cNvSpPr/>
          <p:nvPr/>
        </p:nvSpPr>
        <p:spPr>
          <a:xfrm>
            <a:off x="0" y="1168871"/>
            <a:ext cx="11859904" cy="4308872"/>
          </a:xfrm>
          <a:prstGeom prst="rect">
            <a:avLst/>
          </a:prstGeom>
        </p:spPr>
        <p:txBody>
          <a:bodyPr wrap="square">
            <a:spAutoFit/>
          </a:bodyPr>
          <a:lstStyle/>
          <a:p>
            <a:pPr>
              <a:spcAft>
                <a:spcPts val="1200"/>
              </a:spcAft>
            </a:pPr>
            <a:r>
              <a:rPr lang="ru-RU" sz="2400" b="1" dirty="0" smtClean="0">
                <a:latin typeface="+mj-lt"/>
              </a:rPr>
              <a:t>	«Модернизация»       и      «Лизинг»:</a:t>
            </a:r>
          </a:p>
          <a:p>
            <a:pPr marL="342900" indent="-342900">
              <a:spcAft>
                <a:spcPts val="1200"/>
              </a:spcAft>
              <a:buFont typeface="Wingdings" panose="05000000000000000000" pitchFamily="2" charset="2"/>
              <a:buChar char="ü"/>
            </a:pPr>
            <a:r>
              <a:rPr lang="ru-RU" sz="2400" dirty="0">
                <a:latin typeface="+mj-lt"/>
              </a:rPr>
              <a:t>з</a:t>
            </a:r>
            <a:r>
              <a:rPr lang="ru-RU" sz="2400" dirty="0" smtClean="0">
                <a:latin typeface="+mj-lt"/>
              </a:rPr>
              <a:t>аявитель </a:t>
            </a:r>
            <a:r>
              <a:rPr lang="ru-RU" sz="2400" dirty="0">
                <a:latin typeface="+mj-lt"/>
              </a:rPr>
              <a:t>осуществляет на территории Московской области деятельность в сфере производства товаров (работ, услуг) по видам деятельности, включенным в разделы А, В, С, D, Е, F, код 45 раздела G, разделы Н, I, J, коды 71 и 75 раздела М, разделы Р, Q, R, коды 95 и 96 раздела S Общероссийского классификатора видов экономической деятельности (ОК 029- 2014 (КДЕС ред. 2), и (или) осуществляющим деятельность в сфере  производства товаров (работ, услуг), по видам деятельности, включенным в разделы А, В, С, D, Е, F, коды 50, 52.7, 52.71, 52.72, 52.72.1, 52.72.2, 52.74 раздела G, разделы Н, I (за исключением относящихся к подклассу 63.3), код 74.2 раздела К, разделы М, N, коды 90, 92 и 93 раздела О, раздел Q Общероссийского классификатора видов экономической деятельности (ОК 029-2001 (КДЕС ред. 1)</a:t>
            </a:r>
            <a:endParaRPr lang="ru-RU" sz="2400" dirty="0" smtClean="0">
              <a:latin typeface="+mj-lt"/>
            </a:endParaRP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979188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0.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1.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2.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3.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4.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5.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6.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7.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8.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9.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2.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20.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21.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3.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4.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5.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6.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7.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8.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9.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2187</Words>
  <Application>Microsoft Office PowerPoint</Application>
  <PresentationFormat>Широкоэкранный</PresentationFormat>
  <Paragraphs>244</Paragraphs>
  <Slides>43</Slides>
  <Notes>22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43</vt:i4>
      </vt:variant>
    </vt:vector>
  </HeadingPairs>
  <TitlesOfParts>
    <vt:vector size="50" baseType="lpstr">
      <vt:lpstr>Arial</vt:lpstr>
      <vt:lpstr>Calibri</vt:lpstr>
      <vt:lpstr>Calibri Light</vt:lpstr>
      <vt:lpstr>Tahoma</vt:lpstr>
      <vt:lpstr>Times New Roman</vt:lpstr>
      <vt:lpstr>Wingdings</vt:lpstr>
      <vt:lpstr>Тема Office</vt:lpstr>
      <vt:lpstr>Муниципальная услуга «Предоставление финансовой поддержки (субсидий)  субъектам малого и среднего предпринимательства  в рамках муниципальных программ  поддержки малого и среднего предпринимательства»</vt:lpstr>
      <vt:lpstr>Правовые основы</vt:lpstr>
      <vt:lpstr>Мероприятия по предоставлению  финансовой поддержки (субсидий)</vt:lpstr>
      <vt:lpstr>Презентация PowerPoint</vt:lpstr>
      <vt:lpstr>Критерии отбора лиц для предоставления услуги</vt:lpstr>
      <vt:lpstr>Требования к Заявителю на дату подачи  заявления на получение услуги</vt:lpstr>
      <vt:lpstr>Требования к Заявителю на дату подачи  заявления на получение услуги</vt:lpstr>
      <vt:lpstr>Иные требования к Заявителю</vt:lpstr>
      <vt:lpstr>Требования к Заявителю  в зависимости от мероприятия</vt:lpstr>
      <vt:lpstr>Презентация PowerPoint</vt:lpstr>
      <vt:lpstr>Презентация PowerPoint</vt:lpstr>
      <vt:lpstr>Перечень документов,  обязательных для предоставления Заявителем по мероприятию «Модернизация»</vt:lpstr>
      <vt:lpstr>Перечень документов,  обязательных для предоставления Заявителем по мероприятию «Лизинг»</vt:lpstr>
      <vt:lpstr>Перечень документов,  обязательных для предоставления Заявителем  по мероприятию «Социальное предпринимательство»</vt:lpstr>
      <vt:lpstr>Презентация PowerPoint</vt:lpstr>
      <vt:lpstr>Перечень документов,  обязательных для предоставления Заявителем</vt:lpstr>
      <vt:lpstr>Перечень документов,  обязательных для предоставления Заявителем  в зависимости от категории</vt:lpstr>
      <vt:lpstr>Основания для отказа  в приеме и регистрации документов</vt:lpstr>
      <vt:lpstr>Основания для отказа в предоставлении услуги</vt:lpstr>
      <vt:lpstr>Государственная пошлина</vt:lpstr>
      <vt:lpstr>Срок предоставления услуги</vt:lpstr>
      <vt:lpstr>Результат предоставления услуги</vt:lpstr>
      <vt:lpstr>Жалоба</vt:lpstr>
      <vt:lpstr>Процедура подачи заявки в электронном виде</vt:lpstr>
      <vt:lpstr>Процедура подачи заявки  в электронном виде</vt:lpstr>
      <vt:lpstr>Процедура подачи заявки в электронном виде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Процедура подачи заявки на субсидию для субъектов малого и среднего предпринимательства Московской области в электронном виде</dc:title>
  <dc:creator>Пользователь Microsoft Office</dc:creator>
  <cp:lastModifiedBy>М В. Наумик</cp:lastModifiedBy>
  <cp:revision>66</cp:revision>
  <dcterms:created xsi:type="dcterms:W3CDTF">2018-08-29T13:35:48Z</dcterms:created>
  <dcterms:modified xsi:type="dcterms:W3CDTF">2019-09-03T12:11:39Z</dcterms:modified>
</cp:coreProperties>
</file>