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8" r:id="rId4"/>
    <p:sldId id="291" r:id="rId5"/>
    <p:sldId id="293" r:id="rId6"/>
    <p:sldId id="294" r:id="rId7"/>
    <p:sldId id="295" r:id="rId8"/>
    <p:sldId id="296" r:id="rId9"/>
    <p:sldId id="312" r:id="rId10"/>
    <p:sldId id="313" r:id="rId11"/>
    <p:sldId id="314" r:id="rId12"/>
    <p:sldId id="315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297" r:id="rId2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3399"/>
    <a:srgbClr val="000099"/>
    <a:srgbClr val="6600CC"/>
    <a:srgbClr val="8A3CC4"/>
    <a:srgbClr val="612A8A"/>
    <a:srgbClr val="C39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74" autoAdjust="0"/>
  </p:normalViewPr>
  <p:slideViewPr>
    <p:cSldViewPr snapToGrid="0">
      <p:cViewPr>
        <p:scale>
          <a:sx n="111" d="100"/>
          <a:sy n="111" d="100"/>
        </p:scale>
        <p:origin x="-4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08"/>
          <c:y val="0.10761504560828157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0471705693108174E-2"/>
                  <c:y val="8.4138588087250953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/>
                      <a:t> </a:t>
                    </a:r>
                    <a:r>
                      <a:rPr lang="en-US" dirty="0" smtClean="0"/>
                      <a:t>494</a:t>
                    </a:r>
                    <a:r>
                      <a:rPr lang="ru-RU" dirty="0" smtClean="0"/>
                      <a:t> </a:t>
                    </a:r>
                    <a:r>
                      <a:rPr lang="ru-RU" sz="1800" b="0" i="0" u="none" strike="noStrike" baseline="0" dirty="0" smtClean="0"/>
                      <a:t>ед.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072E-17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/>
                      <a:t> </a:t>
                    </a:r>
                    <a:r>
                      <a:rPr lang="en-US" dirty="0" smtClean="0"/>
                      <a:t>018</a:t>
                    </a:r>
                    <a:r>
                      <a:rPr lang="ru-RU" dirty="0" smtClean="0"/>
                      <a:t> ед.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4494</c:v>
                </c:pt>
                <c:pt idx="1">
                  <c:v>3018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68064"/>
        <c:axId val="169733504"/>
      </c:barChart>
      <c:catAx>
        <c:axId val="13736806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9733504"/>
        <c:crosses val="autoZero"/>
        <c:auto val="1"/>
        <c:lblAlgn val="ctr"/>
        <c:lblOffset val="100"/>
        <c:noMultiLvlLbl val="0"/>
      </c:catAx>
      <c:valAx>
        <c:axId val="169733504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one"/>
        <c:crossAx val="1373680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89"/>
          <c:y val="0.10761504560828174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944219866568696E-2"/>
                  <c:y val="9.3948557689601416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4,1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355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0,9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6,9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4.0999999999999996</c:v>
                </c:pt>
                <c:pt idx="1">
                  <c:v>0.9</c:v>
                </c:pt>
                <c:pt idx="2">
                  <c:v>6.9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405568"/>
        <c:axId val="188690368"/>
      </c:barChart>
      <c:catAx>
        <c:axId val="23940556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8690368"/>
        <c:crosses val="autoZero"/>
        <c:auto val="1"/>
        <c:lblAlgn val="ctr"/>
        <c:lblOffset val="100"/>
        <c:noMultiLvlLbl val="0"/>
      </c:catAx>
      <c:valAx>
        <c:axId val="188690368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one"/>
        <c:crossAx val="239405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08"/>
          <c:y val="0.10761504560828157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94017746480586E-2"/>
                  <c:y val="5.124525981346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0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0.89390000000000003</c:v>
                </c:pt>
                <c:pt idx="1">
                  <c:v>0.90569999999999995</c:v>
                </c:pt>
                <c:pt idx="2">
                  <c:v>0.8340000000000003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406592"/>
        <c:axId val="188693248"/>
      </c:barChart>
      <c:catAx>
        <c:axId val="2394065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8693248"/>
        <c:crosses val="autoZero"/>
        <c:auto val="1"/>
        <c:lblAlgn val="ctr"/>
        <c:lblOffset val="100"/>
        <c:noMultiLvlLbl val="0"/>
      </c:catAx>
      <c:valAx>
        <c:axId val="18869324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239406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03"/>
          <c:y val="0.10761504560828163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88843973313758E-2"/>
                  <c:y val="-1.0249014417083761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en-US" dirty="0" smtClean="0"/>
                      <a:t>452,6</a:t>
                    </a:r>
                    <a:r>
                      <a:rPr lang="ru-RU" dirty="0" smtClean="0"/>
                      <a:t> </a:t>
                    </a:r>
                    <a:r>
                      <a:rPr lang="ru-RU" sz="900" b="0" i="0" baseline="0" dirty="0" smtClean="0"/>
                      <a:t>тыс. кв. м.</a:t>
                    </a:r>
                    <a:endParaRPr lang="en-US" sz="1800" b="0" i="0" baseline="0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158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452,6</a:t>
                    </a:r>
                    <a:r>
                      <a:rPr lang="ru-RU" dirty="0" smtClean="0"/>
                      <a:t> </a:t>
                    </a:r>
                    <a:r>
                      <a:rPr lang="ru-RU" sz="900" dirty="0" smtClean="0"/>
                      <a:t>тыс. кв. м.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452.6</c:v>
                </c:pt>
                <c:pt idx="1">
                  <c:v>452.6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453696"/>
        <c:axId val="188728448"/>
      </c:barChart>
      <c:catAx>
        <c:axId val="2394536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8728448"/>
        <c:crosses val="autoZero"/>
        <c:auto val="1"/>
        <c:lblAlgn val="ctr"/>
        <c:lblOffset val="100"/>
        <c:noMultiLvlLbl val="0"/>
      </c:catAx>
      <c:valAx>
        <c:axId val="188728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39453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97"/>
          <c:y val="0.10761504560828168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888439733137594E-2"/>
                  <c:y val="-1.0249014417083761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en-US" dirty="0"/>
                      <a:t>150 </a:t>
                    </a:r>
                    <a:r>
                      <a:rPr lang="en-US" dirty="0" smtClean="0"/>
                      <a:t>000</a:t>
                    </a:r>
                    <a:r>
                      <a:rPr lang="ru-RU" dirty="0" smtClean="0"/>
                      <a:t> </a:t>
                    </a:r>
                    <a:r>
                      <a:rPr lang="ru-RU" sz="1800" dirty="0" smtClean="0"/>
                      <a:t>₽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en-US" dirty="0"/>
                  </a:p>
                </c:rich>
              </c:tx>
              <c:numFmt formatCode="#,##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257E-17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en-US" dirty="0" smtClean="0"/>
                      <a:t>85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000</a:t>
                    </a:r>
                    <a:r>
                      <a:rPr lang="ru-RU" dirty="0" smtClean="0"/>
                      <a:t> </a:t>
                    </a:r>
                    <a:r>
                      <a:rPr lang="ru-RU" sz="1800" dirty="0" smtClean="0"/>
                      <a:t>₽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numFmt formatCode="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150000</c:v>
                </c:pt>
                <c:pt idx="1">
                  <c:v>85000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454720"/>
        <c:axId val="188731328"/>
      </c:barChart>
      <c:catAx>
        <c:axId val="23945472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8731328"/>
        <c:crosses val="autoZero"/>
        <c:auto val="1"/>
        <c:lblAlgn val="ctr"/>
        <c:lblOffset val="100"/>
        <c:noMultiLvlLbl val="0"/>
      </c:catAx>
      <c:valAx>
        <c:axId val="188731328"/>
        <c:scaling>
          <c:orientation val="minMax"/>
        </c:scaling>
        <c:delete val="1"/>
        <c:axPos val="b"/>
        <c:numFmt formatCode="#,##0.0" sourceLinked="1"/>
        <c:majorTickMark val="none"/>
        <c:minorTickMark val="none"/>
        <c:tickLblPos val="none"/>
        <c:crossAx val="239454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97"/>
          <c:y val="0.10761504560828168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888439733137594E-2"/>
                  <c:y val="-1.024901441708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2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461888"/>
        <c:axId val="188732480"/>
      </c:barChart>
      <c:catAx>
        <c:axId val="23946188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8732480"/>
        <c:crosses val="autoZero"/>
        <c:auto val="1"/>
        <c:lblAlgn val="ctr"/>
        <c:lblOffset val="100"/>
        <c:noMultiLvlLbl val="0"/>
      </c:catAx>
      <c:valAx>
        <c:axId val="18873248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23946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03"/>
          <c:y val="0.10761504560828163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94017746480586E-2"/>
                  <c:y val="5.124525981346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15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0.97300000000000031</c:v>
                </c:pt>
                <c:pt idx="1">
                  <c:v>0.97400000000000031</c:v>
                </c:pt>
                <c:pt idx="2">
                  <c:v>0.98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462912"/>
        <c:axId val="240558080"/>
      </c:barChart>
      <c:catAx>
        <c:axId val="23946291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0558080"/>
        <c:crosses val="autoZero"/>
        <c:auto val="1"/>
        <c:lblAlgn val="ctr"/>
        <c:lblOffset val="100"/>
        <c:noMultiLvlLbl val="0"/>
      </c:catAx>
      <c:valAx>
        <c:axId val="24055808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23946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97"/>
          <c:y val="0.10761504560828168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423462135119642E-2"/>
                  <c:y val="5.124525981346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2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0379392"/>
        <c:axId val="240559808"/>
      </c:barChart>
      <c:catAx>
        <c:axId val="2403793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0559808"/>
        <c:crosses val="autoZero"/>
        <c:auto val="1"/>
        <c:lblAlgn val="ctr"/>
        <c:lblOffset val="100"/>
        <c:noMultiLvlLbl val="0"/>
      </c:catAx>
      <c:valAx>
        <c:axId val="2405598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240379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89"/>
          <c:y val="0.10761504560828174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94017746480586E-2"/>
                  <c:y val="5.124525981346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3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 МО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0.97400000000000031</c:v>
                </c:pt>
                <c:pt idx="1">
                  <c:v>0.95200000000000029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0380416"/>
        <c:axId val="240562112"/>
      </c:barChart>
      <c:catAx>
        <c:axId val="2403804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0562112"/>
        <c:crosses val="autoZero"/>
        <c:auto val="1"/>
        <c:lblAlgn val="ctr"/>
        <c:lblOffset val="100"/>
        <c:noMultiLvlLbl val="0"/>
      </c:catAx>
      <c:valAx>
        <c:axId val="240562112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240380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89"/>
          <c:y val="0.10761504560828174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94017746480586E-2"/>
                  <c:y val="5.124525981346725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2,2</a:t>
                    </a:r>
                    <a:r>
                      <a:rPr lang="ru-RU" dirty="0" smtClean="0"/>
                      <a:t> мин.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355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1,5</a:t>
                    </a:r>
                    <a:r>
                      <a:rPr lang="ru-RU" dirty="0" smtClean="0"/>
                      <a:t> мин.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1,6</a:t>
                    </a:r>
                    <a:r>
                      <a:rPr lang="ru-RU" dirty="0" smtClean="0"/>
                      <a:t> мин.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2.2000000000000002</c:v>
                </c:pt>
                <c:pt idx="1">
                  <c:v>1.5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0406016"/>
        <c:axId val="240564416"/>
      </c:barChart>
      <c:catAx>
        <c:axId val="2404060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0564416"/>
        <c:crosses val="autoZero"/>
        <c:auto val="1"/>
        <c:lblAlgn val="ctr"/>
        <c:lblOffset val="100"/>
        <c:noMultiLvlLbl val="0"/>
      </c:catAx>
      <c:valAx>
        <c:axId val="240564416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one"/>
        <c:crossAx val="240406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14"/>
          <c:y val="0.10761504560828151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533292232558276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09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1.0349999999999993</c:v>
                </c:pt>
                <c:pt idx="1">
                  <c:v>1.008</c:v>
                </c:pt>
                <c:pt idx="2" formatCode="0%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0624128"/>
        <c:axId val="240861760"/>
      </c:barChart>
      <c:catAx>
        <c:axId val="2406241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40861760"/>
        <c:crosses val="autoZero"/>
        <c:auto val="1"/>
        <c:lblAlgn val="ctr"/>
        <c:lblOffset val="100"/>
        <c:noMultiLvlLbl val="0"/>
      </c:catAx>
      <c:valAx>
        <c:axId val="24086176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240624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3"/>
          <c:y val="0.10761504560828131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821224760475376E-2"/>
                  <c:y val="9.3948557689601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0751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126,7%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 formatCode="0%">
                  <c:v>1.282</c:v>
                </c:pt>
                <c:pt idx="1">
                  <c:v>1.2669999999999992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71136"/>
        <c:axId val="196324160"/>
      </c:barChart>
      <c:catAx>
        <c:axId val="1373711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6324160"/>
        <c:crosses val="autoZero"/>
        <c:auto val="1"/>
        <c:lblAlgn val="ctr"/>
        <c:lblOffset val="100"/>
        <c:noMultiLvlLbl val="0"/>
      </c:catAx>
      <c:valAx>
        <c:axId val="1963241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137371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25"/>
          <c:y val="0.10761504560828139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226279291861756E-2"/>
                  <c:y val="-5.124525981346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083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1.089</c:v>
                </c:pt>
                <c:pt idx="1">
                  <c:v>1.014</c:v>
                </c:pt>
                <c:pt idx="2" formatCode="0%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84960"/>
        <c:axId val="196326464"/>
      </c:barChart>
      <c:catAx>
        <c:axId val="13738496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6326464"/>
        <c:crosses val="autoZero"/>
        <c:auto val="1"/>
        <c:lblAlgn val="ctr"/>
        <c:lblOffset val="100"/>
        <c:noMultiLvlLbl val="0"/>
      </c:catAx>
      <c:valAx>
        <c:axId val="19632646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137384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19"/>
          <c:y val="0.10761504560828145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527485826539332E-2"/>
                  <c:y val="-5.124525981346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09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1.0389999999999993</c:v>
                </c:pt>
                <c:pt idx="1">
                  <c:v>1.032</c:v>
                </c:pt>
                <c:pt idx="2" formatCode="0%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85984"/>
        <c:axId val="196328192"/>
      </c:barChart>
      <c:catAx>
        <c:axId val="13738598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6328192"/>
        <c:crosses val="autoZero"/>
        <c:auto val="1"/>
        <c:lblAlgn val="ctr"/>
        <c:lblOffset val="100"/>
        <c:noMultiLvlLbl val="0"/>
      </c:catAx>
      <c:valAx>
        <c:axId val="196328192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13738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14"/>
          <c:y val="0.10761504560828151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56947669601617E-2"/>
                  <c:y val="6.38658602985064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09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 formatCode="0.0%">
                  <c:v>0.27500000000000002</c:v>
                </c:pt>
                <c:pt idx="1">
                  <c:v>0.26400000000000001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87008"/>
        <c:axId val="196328768"/>
      </c:barChart>
      <c:catAx>
        <c:axId val="13738700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6328768"/>
        <c:crosses val="autoZero"/>
        <c:auto val="1"/>
        <c:lblAlgn val="ctr"/>
        <c:lblOffset val="100"/>
        <c:noMultiLvlLbl val="0"/>
      </c:catAx>
      <c:valAx>
        <c:axId val="19632876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137387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08"/>
          <c:y val="0.10761504560828157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533292232558276E-2"/>
                  <c:y val="-1.57942145660618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072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Факт</c:v>
                </c:pt>
                <c:pt idx="1">
                  <c:v>План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 formatCode="0.0%">
                  <c:v>0.27500000000000002</c:v>
                </c:pt>
                <c:pt idx="1">
                  <c:v>9.7000000000000003E-2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98784"/>
        <c:axId val="196300160"/>
      </c:barChart>
      <c:catAx>
        <c:axId val="13739878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6300160"/>
        <c:crosses val="autoZero"/>
        <c:auto val="1"/>
        <c:lblAlgn val="ctr"/>
        <c:lblOffset val="100"/>
        <c:noMultiLvlLbl val="0"/>
      </c:catAx>
      <c:valAx>
        <c:axId val="19630016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13739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41"/>
          <c:y val="0.10761504560828124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944047077435892E-2"/>
                  <c:y val="-1.0249051962693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610,4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072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380,1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11075178651004E-2"/>
                  <c:y val="4.0996207850773805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en-US" dirty="0" smtClean="0"/>
                      <a:t>568</a:t>
                    </a:r>
                    <a:r>
                      <a:rPr lang="ru-RU" dirty="0" smtClean="0"/>
                      <a:t> </a:t>
                    </a:r>
                    <a:r>
                      <a:rPr lang="ru-RU" sz="1200" dirty="0" smtClean="0"/>
                      <a:t>сл./100 тыс.человек</a:t>
                    </a:r>
                    <a:endParaRPr lang="ru-RU" sz="1400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en-US" dirty="0"/>
                  </a:p>
                </c:rich>
              </c:tx>
              <c:numFmt formatCode="#,##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610.4</c:v>
                </c:pt>
                <c:pt idx="1">
                  <c:v>380.07</c:v>
                </c:pt>
                <c:pt idx="2">
                  <c:v>568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399808"/>
        <c:axId val="196303616"/>
      </c:barChart>
      <c:catAx>
        <c:axId val="13739980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6303616"/>
        <c:crosses val="autoZero"/>
        <c:auto val="1"/>
        <c:lblAlgn val="ctr"/>
        <c:lblOffset val="100"/>
        <c:noMultiLvlLbl val="0"/>
      </c:catAx>
      <c:valAx>
        <c:axId val="196303616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one"/>
        <c:crossAx val="137399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703"/>
          <c:y val="0.10761504560828163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916329799853178E-2"/>
                  <c:y val="-1.0249051962693451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188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numFmt formatCode="#,##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158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200,3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184,7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188</c:v>
                </c:pt>
                <c:pt idx="1">
                  <c:v>200.3</c:v>
                </c:pt>
                <c:pt idx="2">
                  <c:v>184.7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7542656"/>
        <c:axId val="180830784"/>
      </c:barChart>
      <c:catAx>
        <c:axId val="1375426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0830784"/>
        <c:crosses val="autoZero"/>
        <c:auto val="1"/>
        <c:lblAlgn val="ctr"/>
        <c:lblOffset val="100"/>
        <c:noMultiLvlLbl val="0"/>
      </c:catAx>
      <c:valAx>
        <c:axId val="180830784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one"/>
        <c:crossAx val="137542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65597735494697"/>
          <c:y val="0.10761504560828168"/>
          <c:w val="0.6473377255178967"/>
          <c:h val="0.63906188087050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916329799853178E-2"/>
                  <c:y val="9.3948557689601416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5,1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11075178651004E-2"/>
                  <c:y val="4.6974278844801257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1,1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527485826539398E-2"/>
                  <c:y val="-1.0249051962693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12,6</a:t>
                    </a:r>
                    <a:r>
                      <a:rPr lang="ru-RU" dirty="0" smtClean="0"/>
                      <a:t> </a:t>
                    </a:r>
                    <a:r>
                      <a:rPr lang="ru-RU" sz="1200" b="0" i="0" u="none" strike="noStrike" baseline="0" dirty="0" smtClean="0"/>
                      <a:t>сл./100 тыс.человек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Факт МО</c:v>
                </c:pt>
                <c:pt idx="1">
                  <c:v>Факт</c:v>
                </c:pt>
                <c:pt idx="2">
                  <c:v>План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5.0999999999999996</c:v>
                </c:pt>
                <c:pt idx="1">
                  <c:v>1.1000000000000001</c:v>
                </c:pt>
                <c:pt idx="2">
                  <c:v>12.6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8628480"/>
        <c:axId val="188688640"/>
      </c:barChart>
      <c:catAx>
        <c:axId val="18862848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8688640"/>
        <c:crosses val="autoZero"/>
        <c:auto val="1"/>
        <c:lblAlgn val="ctr"/>
        <c:lblOffset val="100"/>
        <c:noMultiLvlLbl val="0"/>
      </c:catAx>
      <c:valAx>
        <c:axId val="18868864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one"/>
        <c:crossAx val="188628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0" cy="4979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79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18C7-01D6-48CB-A265-E59114D87571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712"/>
            <a:ext cx="2946400" cy="4979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712"/>
            <a:ext cx="2946400" cy="4979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3C142-7CCE-49B7-8166-205FAAB92F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529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F9900-7C18-47B8-9F56-8CBE7AAF799F}" type="datetimeFigureOut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D98C9-6BEB-4D02-AEBE-2E02F33EC5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2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D98C9-6BEB-4D02-AEBE-2E02F33EC53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39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93B6-E6C1-4148-BDF8-6C099C051585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64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9E75-8B84-4C73-B131-15E0B0A0F63A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19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FF0A-C328-43F3-A95E-4814C2400FF2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E0D5-16C0-4646-A4EB-AEA390AD78B1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1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87EC-3FCD-4F18-97DF-3515E0929498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18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AB4-5537-4D4B-89BE-72D0C2ED7858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3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55C1-982A-41C8-A0D4-2F4FB2542DD9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41F-A61A-4430-8A14-E4397C834406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0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F6BB-03A3-439C-A3CE-C9EB24A64D20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91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9FA15-5F4E-4C92-A6FE-DCBA35B2B63B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1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616B-6923-42D0-91F0-AB35E53D06A1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22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A7B3-493E-4364-BB2B-8AE009BBC638}" type="datetime1">
              <a:rPr lang="ru-RU" smtClean="0"/>
              <a:pPr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4A7A8-42BC-49B1-9149-50EFEE2CC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87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69720"/>
            <a:ext cx="12192000" cy="2740763"/>
          </a:xfrm>
        </p:spPr>
        <p:txBody>
          <a:bodyPr>
            <a:noAutofit/>
          </a:bodyPr>
          <a:lstStyle/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ИСПОЛНЕНИЕ УКАЗОВ </a:t>
            </a:r>
          </a:p>
          <a:p>
            <a:r>
              <a:rPr lang="ru-RU" sz="4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ПРЕЗИДЕНТА</a:t>
            </a:r>
            <a:br>
              <a:rPr lang="ru-RU" sz="4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r>
              <a:rPr lang="ru-RU" sz="4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sz="4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24243" y="769121"/>
            <a:ext cx="2266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округ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Пушкинский Московской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77" y="427809"/>
            <a:ext cx="1239241" cy="154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87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6631" y="2502328"/>
            <a:ext cx="4045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Смертность от новообразований (в том числе от злокачественных), </a:t>
            </a:r>
          </a:p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случаев на 100 тыс.человек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217839321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011822" y="5321016"/>
            <a:ext cx="4721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отдел по труду и социальным</a:t>
            </a:r>
            <a:r>
              <a:rPr lang="en-US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вопросам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№598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совершенствовании государственной политики в сфере здравоохранения»</a:t>
            </a:r>
          </a:p>
        </p:txBody>
      </p:sp>
    </p:spTree>
    <p:extLst>
      <p:ext uri="{BB962C8B-B14F-4D97-AF65-F5344CB8AC3E}">
        <p14:creationId xmlns:p14="http://schemas.microsoft.com/office/powerpoint/2010/main" val="1790173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6631" y="2502328"/>
            <a:ext cx="3874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Смертность от туберкулеза,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случаев на 100 тыс.человек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5816306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011822" y="5321016"/>
            <a:ext cx="4721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отдел по труду и социальным</a:t>
            </a:r>
            <a:r>
              <a:rPr lang="en-US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вопросам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№598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совершенствовании государственной политики в сфере здравоохранения»</a:t>
            </a:r>
          </a:p>
        </p:txBody>
      </p:sp>
    </p:spTree>
    <p:extLst>
      <p:ext uri="{BB962C8B-B14F-4D97-AF65-F5344CB8AC3E}">
        <p14:creationId xmlns:p14="http://schemas.microsoft.com/office/powerpoint/2010/main" val="1521529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6631" y="2502328"/>
            <a:ext cx="3874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Младенческая смертность, случаев  на 100 тыс.человек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80315903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011822" y="5321016"/>
            <a:ext cx="4721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отдел по труду и социальным</a:t>
            </a:r>
            <a:r>
              <a:rPr lang="en-US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вопросам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№598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совершенствовании государственной политики в сфере здравоохранения»</a:t>
            </a:r>
          </a:p>
        </p:txBody>
      </p:sp>
    </p:spTree>
    <p:extLst>
      <p:ext uri="{BB962C8B-B14F-4D97-AF65-F5344CB8AC3E}">
        <p14:creationId xmlns:p14="http://schemas.microsoft.com/office/powerpoint/2010/main" val="15510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1909" y="2621969"/>
            <a:ext cx="40450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детей в возрасте  от 5 до 18 лет, обучающихся по дополнительным образовательным программам,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к общей численности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734229" y="2008266"/>
          <a:ext cx="5905144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063096" y="5081734"/>
            <a:ext cx="4277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Комитет по образованию, работе</a:t>
            </a:r>
          </a:p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с детьми и молодежью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№599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по реализации государственной политики в области образования и науки»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3723" y="2613423"/>
            <a:ext cx="4045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 ввода жилья по стандартам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эконом-класса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тыс. кв. 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595595" y="2016811"/>
          <a:ext cx="5787401" cy="229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725540" y="5346653"/>
            <a:ext cx="5084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«Управление капитального строительства»</a:t>
            </a:r>
          </a:p>
          <a:p>
            <a:pPr algn="ctr">
              <a:defRPr/>
            </a:pPr>
            <a:endParaRPr lang="ru-RU" i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№600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по обеспечению граждан РФ доступным и комфортным жильем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повышению качества ЖКУ»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3723" y="2613423"/>
            <a:ext cx="4045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Средняя стоимость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кв. м общей площади жилья, </a:t>
            </a: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112166570"/>
              </p:ext>
            </p:extLst>
          </p:nvPr>
        </p:nvGraphicFramePr>
        <p:xfrm>
          <a:off x="5595595" y="2016811"/>
          <a:ext cx="5787401" cy="229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№600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по обеспечению граждан РФ доступным и комфортным жильем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повышению качества ЖКУ»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25540" y="5346653"/>
            <a:ext cx="5084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«Управление капитального строительства»</a:t>
            </a:r>
          </a:p>
          <a:p>
            <a:pPr algn="ctr">
              <a:defRPr/>
            </a:pPr>
            <a:endParaRPr lang="ru-RU" i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43185" y="2587787"/>
            <a:ext cx="4045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ввода в эксплуатацию жилья по стандартам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эконом-класса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общем объеме вводимого жилья,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595595" y="2016811"/>
          <a:ext cx="5787401" cy="229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№600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мерах по обеспечению граждан РФ доступным и комфортным жильем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повышению качества ЖКУ»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25540" y="5346653"/>
            <a:ext cx="5084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«Управление капитального строительства»</a:t>
            </a:r>
          </a:p>
          <a:p>
            <a:pPr algn="ctr">
              <a:defRPr/>
            </a:pPr>
            <a:endParaRPr lang="ru-RU" i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1909" y="2621969"/>
            <a:ext cx="40450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удовлетворенности граждан РФ качеством предоставления государственных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муниципальных услуг,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691499" y="2008266"/>
          <a:ext cx="5947873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511896" y="5081734"/>
            <a:ext cx="500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«Многофункциональный центр»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№601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основных направлениях совершенствования системы 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управления»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1909" y="2621969"/>
            <a:ext cx="40450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граждан, имеющих доступ к получению государственных услуг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принципу «одного окна» по месту пребывания, в том числе в МФЦ,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236310585"/>
              </p:ext>
            </p:extLst>
          </p:nvPr>
        </p:nvGraphicFramePr>
        <p:xfrm>
          <a:off x="5691499" y="2008266"/>
          <a:ext cx="5947873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511896" y="5081734"/>
            <a:ext cx="500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«Многофункциональный центр»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№601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основных направлениях совершенствования системы 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управления»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1909" y="2621969"/>
            <a:ext cx="40450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граждан, использующих механизм получения государственных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муниципальных услуг в электронной форме,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691499" y="2008266"/>
          <a:ext cx="5947873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511896" y="5081734"/>
            <a:ext cx="500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«Многофункциональный центр»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№601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основных направлениях совершенствования системы 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управления»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675" y="1509883"/>
            <a:ext cx="545156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Мониторинг выполнения</a:t>
            </a:r>
          </a:p>
          <a:p>
            <a:pPr algn="ctr"/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6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показателей</a:t>
            </a:r>
            <a:r>
              <a:rPr lang="ru-RU" sz="2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54892" y="466504"/>
            <a:ext cx="530098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интересы детей </a:t>
            </a:r>
            <a:endParaRPr lang="ru-RU" sz="2800" b="1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образование и наука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обеспечение жильем </a:t>
            </a:r>
          </a:p>
          <a:p>
            <a:pPr algn="just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повышение качества ЖКУ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государственное управление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экономическая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политика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496497" y="2891923"/>
            <a:ext cx="1820091" cy="809897"/>
          </a:xfrm>
          <a:prstGeom prst="rightArrow">
            <a:avLst/>
          </a:prstGeom>
          <a:solidFill>
            <a:srgbClr val="002060"/>
          </a:soli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6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1909" y="2621969"/>
            <a:ext cx="4045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Среднее время ожидания в очереди для получения государственных (муниципальных) услуг, мин.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691499" y="2008266"/>
          <a:ext cx="5947873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511896" y="5081734"/>
            <a:ext cx="5007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МКУ «Многофункциональный центр»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№601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основных направлениях совершенствования системы </a:t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управления»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539" y="2357050"/>
            <a:ext cx="40450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Отношение средней заработной платы педагогических работников МУ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к среднемесячной заработной плате учителей в МО,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53089209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063096" y="5081734"/>
            <a:ext cx="42771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Комитет по образованию, работе</a:t>
            </a:r>
          </a:p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с детьми и молодежью;</a:t>
            </a:r>
          </a:p>
          <a:p>
            <a:r>
              <a:rPr lang="ru-RU" i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управление </a:t>
            </a: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культуры и туризма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01.06.2012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№761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национальной стратегии действий в интересах детей на 2012-2017 годы»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3723" y="2613423"/>
            <a:ext cx="4045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Прирост высокопроизводительных рабочих мест, ед.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56727380"/>
              </p:ext>
            </p:extLst>
          </p:nvPr>
        </p:nvGraphicFramePr>
        <p:xfrm>
          <a:off x="5595595" y="2016811"/>
          <a:ext cx="5787401" cy="229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943456" y="5346653"/>
            <a:ext cx="48668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управление инвестиционной политики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№596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долгосрочной государственной экономической политике»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№597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мероприятиях по реализации государственной социальной политики»</a:t>
            </a:r>
            <a:endParaRPr lang="ru-RU" sz="2400" dirty="0">
              <a:solidFill>
                <a:srgbClr val="00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539" y="2357050"/>
            <a:ext cx="40450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Отношение средней заработной платы педагогических работников МОУ </a:t>
            </a:r>
          </a:p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среднемесячному доходу от трудовой деятельности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МО,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09208919"/>
              </p:ext>
            </p:extLst>
          </p:nvPr>
        </p:nvGraphicFramePr>
        <p:xfrm>
          <a:off x="5621233" y="2093723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943456" y="5346653"/>
            <a:ext cx="48668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Комитет по образованию,  работе с </a:t>
            </a:r>
          </a:p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детьми и молодежью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№597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мероприятиях по реализации государственной социальной политики»</a:t>
            </a:r>
            <a:endParaRPr lang="ru-RU" sz="2400" dirty="0">
              <a:solidFill>
                <a:srgbClr val="00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539" y="2357050"/>
            <a:ext cx="40450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Отношение средней заработной платы педагогических работников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МДОУ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средней заработной плате в сфере общего образования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МО, %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053973884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943456" y="5346653"/>
            <a:ext cx="48668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Комитет по образованию,  работе с </a:t>
            </a:r>
          </a:p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детьми и молодежью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№597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мероприятиях по реализации государственной социальной политики»</a:t>
            </a:r>
            <a:endParaRPr lang="ru-RU" sz="2400" dirty="0">
              <a:solidFill>
                <a:srgbClr val="00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539" y="2357050"/>
            <a:ext cx="40450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Отношение средней заработной платы работников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МУ культуры 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среднемесячному доходу от трудовой деятельности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МО,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472030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806581" y="5432111"/>
            <a:ext cx="3969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управление культуры и туризма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№597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мероприятиях по реализации государственной социальной политики»</a:t>
            </a:r>
            <a:endParaRPr lang="ru-RU" sz="2400" dirty="0">
              <a:solidFill>
                <a:srgbClr val="00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3723" y="2613423"/>
            <a:ext cx="4045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детей, привлекаемых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участию в творческих мероприятиях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сфере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%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554610467"/>
              </p:ext>
            </p:extLst>
          </p:nvPr>
        </p:nvGraphicFramePr>
        <p:xfrm>
          <a:off x="5595595" y="2016811"/>
          <a:ext cx="5787401" cy="229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943456" y="5346653"/>
            <a:ext cx="48668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Комитет по образованию,  работе с </a:t>
            </a:r>
          </a:p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детьми и молодежью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№597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мероприятиях по реализации государственной социальной политики»</a:t>
            </a:r>
            <a:endParaRPr lang="ru-RU" sz="2400" dirty="0">
              <a:solidFill>
                <a:srgbClr val="00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3723" y="2613423"/>
            <a:ext cx="4045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Доля детей, привлекаемых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участию в творческих мероприятиях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 сфере культуры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%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60397544"/>
              </p:ext>
            </p:extLst>
          </p:nvPr>
        </p:nvGraphicFramePr>
        <p:xfrm>
          <a:off x="5595595" y="2016811"/>
          <a:ext cx="5787401" cy="229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806581" y="5432111"/>
            <a:ext cx="3969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управление культуры и туризма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A7A8-42BC-49B1-9149-50EFEE2CC19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6631" y="2502328"/>
            <a:ext cx="40450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Смертность от болезней системы кровообращения,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случаев на 100 тыс.человек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54747340"/>
              </p:ext>
            </p:extLst>
          </p:nvPr>
        </p:nvGraphicFramePr>
        <p:xfrm>
          <a:off x="5595595" y="2016811"/>
          <a:ext cx="5787401" cy="247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011822" y="5321016"/>
            <a:ext cx="4721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Отв.: отдел по труду и социальным</a:t>
            </a:r>
            <a:r>
              <a:rPr lang="en-US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вопросам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390" y="429234"/>
            <a:ext cx="11357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07.05.2012 </a:t>
            </a:r>
            <a:r>
              <a:rPr lang="ru-RU" sz="2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№598 </a:t>
            </a: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совершенствовании государственной политики в сфере здравоохранения»</a:t>
            </a:r>
          </a:p>
        </p:txBody>
      </p:sp>
    </p:spTree>
    <p:extLst>
      <p:ext uri="{BB962C8B-B14F-4D97-AF65-F5344CB8AC3E}">
        <p14:creationId xmlns:p14="http://schemas.microsoft.com/office/powerpoint/2010/main" val="1445884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13604</TotalTime>
  <Words>720</Words>
  <Application>Microsoft Office PowerPoint</Application>
  <PresentationFormat>Произвольный</PresentationFormat>
  <Paragraphs>176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А. Кулагина</dc:creator>
  <cp:lastModifiedBy>О.А.Ильина</cp:lastModifiedBy>
  <cp:revision>370</cp:revision>
  <cp:lastPrinted>2022-01-25T14:17:35Z</cp:lastPrinted>
  <dcterms:created xsi:type="dcterms:W3CDTF">2017-12-14T12:09:38Z</dcterms:created>
  <dcterms:modified xsi:type="dcterms:W3CDTF">2023-05-10T11:07:37Z</dcterms:modified>
</cp:coreProperties>
</file>