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92" r:id="rId2"/>
    <p:sldId id="370" r:id="rId3"/>
    <p:sldId id="371" r:id="rId4"/>
    <p:sldId id="376" r:id="rId5"/>
    <p:sldId id="372" r:id="rId6"/>
    <p:sldId id="377" r:id="rId7"/>
    <p:sldId id="472" r:id="rId8"/>
    <p:sldId id="375" r:id="rId9"/>
    <p:sldId id="436" r:id="rId10"/>
    <p:sldId id="374" r:id="rId11"/>
    <p:sldId id="373" r:id="rId12"/>
    <p:sldId id="437" r:id="rId13"/>
    <p:sldId id="427" r:id="rId14"/>
    <p:sldId id="438" r:id="rId15"/>
    <p:sldId id="439" r:id="rId16"/>
    <p:sldId id="440" r:id="rId17"/>
    <p:sldId id="441" r:id="rId18"/>
    <p:sldId id="442" r:id="rId19"/>
    <p:sldId id="443" r:id="rId20"/>
    <p:sldId id="445" r:id="rId21"/>
    <p:sldId id="467" r:id="rId2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0000CC"/>
    <a:srgbClr val="0033CC"/>
    <a:srgbClr val="008000"/>
    <a:srgbClr val="359F2D"/>
    <a:srgbClr val="1D33A3"/>
    <a:srgbClr val="FF3300"/>
    <a:srgbClr val="00FF00"/>
    <a:srgbClr val="FF00FF"/>
    <a:srgbClr val="26603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20" autoAdjust="0"/>
  </p:normalViewPr>
  <p:slideViewPr>
    <p:cSldViewPr>
      <p:cViewPr varScale="1">
        <p:scale>
          <a:sx n="78" d="100"/>
          <a:sy n="78" d="100"/>
        </p:scale>
        <p:origin x="-11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8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83972-2E66-4F1C-A047-37D5549DDDE3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05110-8BA3-4096-8D20-CA1003445D0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0289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05110-8BA3-4096-8D20-CA1003445D0A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6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052736"/>
            <a:ext cx="8458200" cy="5400600"/>
          </a:xfrm>
        </p:spPr>
        <p:txBody>
          <a:bodyPr>
            <a:normAutofit/>
          </a:bodyPr>
          <a:lstStyle/>
          <a:p>
            <a:r>
              <a:rPr lang="ru-RU" b="1" dirty="0" smtClean="0"/>
              <a:t>ГОТОВНОСТЬ  ОБРАЗОВАТЕЛЬНЫХ</a:t>
            </a:r>
            <a:br>
              <a:rPr lang="ru-RU" b="1" dirty="0" smtClean="0"/>
            </a:br>
            <a:r>
              <a:rPr lang="ru-RU" b="1" dirty="0" smtClean="0"/>
              <a:t>УЧРЕЖДЕНИЙ   ПУШКИНСКОГО МУНИЦИПАЛЬНОГО  РАЙОНА </a:t>
            </a:r>
            <a:br>
              <a:rPr lang="ru-RU" b="1" dirty="0" smtClean="0"/>
            </a:br>
            <a:r>
              <a:rPr lang="ru-RU" b="1" dirty="0" smtClean="0"/>
              <a:t> К  2018 - 2019 </a:t>
            </a:r>
            <a:br>
              <a:rPr lang="ru-RU" b="1" dirty="0" smtClean="0"/>
            </a:br>
            <a:r>
              <a:rPr lang="ru-RU" b="1" dirty="0" smtClean="0"/>
              <a:t> УЧЕБНОМУ  ГОДУ</a:t>
            </a:r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92896"/>
          </a:xfrm>
        </p:spPr>
        <p:txBody>
          <a:bodyPr>
            <a:normAutofit/>
          </a:bodyPr>
          <a:lstStyle/>
          <a:p>
            <a:r>
              <a:rPr lang="ru-RU" b="1" dirty="0" smtClean="0"/>
              <a:t>ВТОРАЯ СМЕНА</a:t>
            </a:r>
            <a:br>
              <a:rPr lang="ru-RU" b="1" dirty="0" smtClean="0"/>
            </a:br>
            <a:r>
              <a:rPr lang="ru-RU" b="1" dirty="0" smtClean="0"/>
              <a:t> В ОБЩЕОБРАЗОВАТЕЛЬНЫХ УЧРЕЖДЕНИЯХ</a:t>
            </a:r>
            <a:endParaRPr lang="ru-RU" b="1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251520" y="2204864"/>
          <a:ext cx="8640960" cy="4332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876198"/>
                <a:gridCol w="2571768"/>
                <a:gridCol w="2248778"/>
              </a:tblGrid>
              <a:tr h="127322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2016 – 2017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учебный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2017 – 2018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учебный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2018 – 2019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учебный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58820">
                <a:tc>
                  <a:txBody>
                    <a:bodyPr/>
                    <a:lstStyle/>
                    <a:p>
                      <a:pPr algn="r"/>
                      <a:endParaRPr lang="ru-RU" sz="4000" b="1" dirty="0" smtClean="0">
                        <a:solidFill>
                          <a:srgbClr val="0033CC"/>
                        </a:solidFill>
                      </a:endParaRPr>
                    </a:p>
                    <a:p>
                      <a:pPr algn="r"/>
                      <a:r>
                        <a:rPr lang="ru-RU" sz="4000" b="1" dirty="0" smtClean="0">
                          <a:solidFill>
                            <a:srgbClr val="0033CC"/>
                          </a:solidFill>
                        </a:rPr>
                        <a:t>+629</a:t>
                      </a:r>
                      <a:endParaRPr lang="ru-RU" sz="4000" b="1" dirty="0" smtClean="0"/>
                    </a:p>
                    <a:p>
                      <a:pPr algn="ctr"/>
                      <a:r>
                        <a:rPr lang="ru-RU" sz="4000" b="1" dirty="0" smtClean="0"/>
                        <a:t>1 740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 smtClean="0">
                        <a:solidFill>
                          <a:srgbClr val="0033CC"/>
                        </a:solidFill>
                      </a:endParaRP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0033CC"/>
                          </a:solidFill>
                        </a:rPr>
                        <a:t>+197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1 937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rgbClr val="0033CC"/>
                          </a:solidFill>
                        </a:rPr>
                        <a:t>        </a:t>
                      </a:r>
                      <a:endParaRPr lang="ru-RU" sz="4000" b="1" dirty="0" smtClean="0">
                        <a:solidFill>
                          <a:srgbClr val="00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 smtClean="0">
                        <a:solidFill>
                          <a:srgbClr val="0033CC"/>
                        </a:solidFill>
                      </a:endParaRP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0033CC"/>
                          </a:solidFill>
                        </a:rPr>
                        <a:t>+28</a:t>
                      </a:r>
                    </a:p>
                    <a:p>
                      <a:pPr algn="ctr"/>
                      <a:r>
                        <a:rPr lang="ru-RU" sz="4000" b="1" dirty="0" smtClean="0"/>
                        <a:t>1965</a:t>
                      </a:r>
                    </a:p>
                    <a:p>
                      <a:pPr algn="ctr"/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CC"/>
                          </a:solidFill>
                        </a:rPr>
                        <a:t>После открытия пристройки к МБОУ СОШ №1 г. </a:t>
                      </a:r>
                      <a:r>
                        <a:rPr lang="ru-RU" sz="1800" b="1" smtClean="0">
                          <a:solidFill>
                            <a:srgbClr val="0000CC"/>
                          </a:solidFill>
                        </a:rPr>
                        <a:t>Пушкино</a:t>
                      </a:r>
                      <a:endParaRPr lang="ru-RU" sz="1800" b="1" dirty="0" smtClean="0">
                        <a:solidFill>
                          <a:srgbClr val="0000CC"/>
                        </a:solidFill>
                      </a:endParaRP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0000CC"/>
                          </a:solidFill>
                        </a:rPr>
                        <a:t>- 437</a:t>
                      </a:r>
                    </a:p>
                    <a:p>
                      <a:pPr algn="ctr"/>
                      <a:r>
                        <a:rPr lang="ru-RU" sz="4000" b="1" dirty="0" smtClean="0"/>
                        <a:t>1500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ЛИКВИДАЦИЯ ВТОРОЙ СМЕНЫ</a:t>
            </a:r>
            <a:endParaRPr lang="ru-RU" b="1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39552" y="1844824"/>
          <a:ext cx="8229600" cy="4100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2020 год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1471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Реконструкция здания МБОУ СОШ № 1 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г. Пушкино 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с пристройкой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</a:rPr>
                        <a:t>на 550 мест</a:t>
                      </a: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Пристройка 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к МБОУ СОШ № 8 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г. Пушкино</a:t>
                      </a:r>
                    </a:p>
                    <a:p>
                      <a:pPr algn="ctr"/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Пристройка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</a:rPr>
                        <a:t> на 350 мест к МБОУ «Ашукинская СОШ»</a:t>
                      </a: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8666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Введение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</a:rPr>
                        <a:t> в эксплуатацию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нового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</a:rPr>
                        <a:t> здания МБОУ СОШ №1   г. Пушкино в ЖК «Новое Пушкино»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Пристройка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</a:rPr>
                        <a:t> на 550 мест к МБОУ СОШ № 6</a:t>
                      </a:r>
                    </a:p>
                    <a:p>
                      <a:pPr algn="ctr"/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</a:rPr>
                        <a:t> г. Пушкино</a:t>
                      </a: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РЕЖИМ РАБОТЫ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 2018-2019 учебном году </a:t>
            </a:r>
            <a:r>
              <a:rPr lang="ru-RU" b="1" dirty="0" smtClean="0"/>
              <a:t>32 учреждения</a:t>
            </a:r>
            <a:r>
              <a:rPr lang="ru-RU" dirty="0" smtClean="0"/>
              <a:t> полностью перейдут на </a:t>
            </a:r>
            <a:r>
              <a:rPr lang="ru-RU" b="1" dirty="0" smtClean="0"/>
              <a:t>пятидневную</a:t>
            </a:r>
            <a:r>
              <a:rPr lang="ru-RU" dirty="0" smtClean="0"/>
              <a:t> учебную неделю</a:t>
            </a:r>
          </a:p>
          <a:p>
            <a:pPr algn="ctr"/>
            <a:r>
              <a:rPr lang="ru-RU" dirty="0" smtClean="0"/>
              <a:t>В </a:t>
            </a:r>
            <a:r>
              <a:rPr lang="ru-RU" b="1" dirty="0" smtClean="0"/>
              <a:t>5 </a:t>
            </a:r>
            <a:r>
              <a:rPr lang="ru-RU" dirty="0" smtClean="0"/>
              <a:t>учреждениях :    </a:t>
            </a:r>
            <a:r>
              <a:rPr lang="ru-RU" sz="2400" dirty="0" smtClean="0"/>
              <a:t>МБОУ СОШ № 1 г. Пушкино, </a:t>
            </a:r>
          </a:p>
          <a:p>
            <a:pPr algn="ctr">
              <a:buNone/>
            </a:pPr>
            <a:r>
              <a:rPr lang="ru-RU" sz="2400" dirty="0" smtClean="0"/>
              <a:t> МБОУ СОШ № 2 г. Пушкино, МБОУ СОШ № 3 г. Пушкино,</a:t>
            </a:r>
          </a:p>
          <a:p>
            <a:pPr algn="ctr">
              <a:buNone/>
            </a:pPr>
            <a:r>
              <a:rPr lang="ru-RU" sz="2400" dirty="0" smtClean="0"/>
              <a:t>МБОУ СОШ № 8 г. Пушкино, МБОУ СОШ № 9 г. Пушкино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en-US" dirty="0" smtClean="0"/>
              <a:t>I </a:t>
            </a:r>
            <a:r>
              <a:rPr lang="ru-RU" dirty="0" smtClean="0"/>
              <a:t>ступени </a:t>
            </a:r>
            <a:r>
              <a:rPr lang="en-US" dirty="0" smtClean="0"/>
              <a:t>(</a:t>
            </a:r>
            <a:r>
              <a:rPr lang="ru-RU" dirty="0" smtClean="0"/>
              <a:t>1- 4 классы) –пятидневная учебная неделя</a:t>
            </a:r>
          </a:p>
          <a:p>
            <a:pPr algn="ctr">
              <a:buNone/>
            </a:pPr>
            <a:r>
              <a:rPr lang="en-US" dirty="0" smtClean="0"/>
              <a:t>II </a:t>
            </a:r>
            <a:r>
              <a:rPr lang="ru-RU" dirty="0" smtClean="0"/>
              <a:t>и </a:t>
            </a:r>
            <a:r>
              <a:rPr lang="en-US" dirty="0" smtClean="0"/>
              <a:t>III</a:t>
            </a:r>
            <a:r>
              <a:rPr lang="ru-RU" dirty="0" smtClean="0"/>
              <a:t> ступенях (5-11 классы) - пятидневная и шестидневная учебная неделя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420888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Антитеррористическая</a:t>
            </a:r>
          </a:p>
          <a:p>
            <a:pPr algn="ctr"/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защищенность</a:t>
            </a:r>
            <a:endParaRPr lang="ru-RU" sz="6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420888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6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6717" y="188640"/>
            <a:ext cx="6750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36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Организация пропускного режима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5957" y="1268760"/>
            <a:ext cx="4572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400" b="1" dirty="0">
                <a:ln w="1905"/>
                <a:solidFill>
                  <a:srgbClr val="F79646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Организация пропускного режима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45918" y="1969007"/>
            <a:ext cx="5157309" cy="1618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 sz="216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>
                <a:solidFill>
                  <a:srgbClr val="FF0000"/>
                </a:solidFill>
              </a:rPr>
              <a:t>Организация охраны</a:t>
            </a:r>
          </a:p>
          <a:p>
            <a:pPr lvl="0" algn="ctr">
              <a:defRPr sz="216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>
                <a:solidFill>
                  <a:srgbClr val="FF0000"/>
                </a:solidFill>
              </a:rPr>
              <a:t>образовательных учреждений 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  <a:p>
            <a:pPr lvl="0" algn="ctr">
              <a:defRPr sz="216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ru-RU" sz="2160" b="1" dirty="0">
                <a:solidFill>
                  <a:srgbClr val="002060"/>
                </a:solidFill>
                <a:latin typeface="Arial Narrow" pitchFamily="34" charset="0"/>
              </a:rPr>
              <a:t>ООО ЧОП «СПО Град 9»</a:t>
            </a:r>
          </a:p>
          <a:p>
            <a:pPr lvl="0" algn="ctr">
              <a:defRPr sz="2160" b="1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r>
              <a:rPr lang="ru-RU" sz="2160" b="1" dirty="0">
                <a:solidFill>
                  <a:srgbClr val="002060"/>
                </a:solidFill>
                <a:latin typeface="Arial Narrow" pitchFamily="34" charset="0"/>
              </a:rPr>
              <a:t>ООО ЧОО «Шторм-Ф»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78793" y="3714438"/>
            <a:ext cx="5386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400" b="1" dirty="0">
                <a:solidFill>
                  <a:srgbClr val="FF0000"/>
                </a:solidFill>
                <a:latin typeface="Arial Narrow" pitchFamily="34" charset="0"/>
              </a:rPr>
              <a:t>Финансирование ЧОП (местный бюджет)</a:t>
            </a:r>
          </a:p>
        </p:txBody>
      </p:sp>
      <p:pic>
        <p:nvPicPr>
          <p:cNvPr id="7" name="tabl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782" y="4466344"/>
            <a:ext cx="7776864" cy="19686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995768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92" y="0"/>
            <a:ext cx="90730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Кнопка экстренного вызова группы немедленного реагирования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6480" y="1628801"/>
            <a:ext cx="8205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3200" b="1" dirty="0">
                <a:solidFill>
                  <a:srgbClr val="002060"/>
                </a:solidFill>
              </a:rPr>
              <a:t>Во всех образовательных учреждениях установлена кнопка экстренного </a:t>
            </a:r>
            <a:r>
              <a:rPr lang="ru-RU" sz="3200" b="1" dirty="0" smtClean="0">
                <a:solidFill>
                  <a:srgbClr val="002060"/>
                </a:solidFill>
              </a:rPr>
              <a:t>вызова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036" y="4077072"/>
            <a:ext cx="8280920" cy="2286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160140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0733" y="116631"/>
            <a:ext cx="7771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Организация видеоконтроля </a:t>
            </a:r>
            <a:endParaRPr lang="ru-RU" sz="40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7919" y="141277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solidFill>
                  <a:prstClr val="black"/>
                </a:solidFill>
              </a:rPr>
              <a:t>Образовательные учреждения Пушкинского муниципального района оборудованы системами видеонаблюдения.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924943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solidFill>
                  <a:srgbClr val="002060"/>
                </a:solidFill>
                <a:latin typeface="Arial Narrow" pitchFamily="34" charset="0"/>
              </a:rPr>
              <a:t>Региональная система  «Безопасный регион» - подключены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solidFill>
                  <a:srgbClr val="002060"/>
                </a:solidFill>
                <a:latin typeface="Arial Narrow" pitchFamily="34" charset="0"/>
              </a:rPr>
              <a:t> 66 объектов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endParaRPr lang="ru-RU" dirty="0"/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71028475"/>
              </p:ext>
            </p:extLst>
          </p:nvPr>
        </p:nvGraphicFramePr>
        <p:xfrm>
          <a:off x="920733" y="4365104"/>
          <a:ext cx="7776864" cy="19859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776864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Финансирование (местный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бюджет)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alpha val="50000"/>
                      </a:schemeClr>
                    </a:solidFill>
                  </a:tcPr>
                </a:tc>
              </a:tr>
              <a:tr h="771514">
                <a:tc>
                  <a:txBody>
                    <a:bodyPr/>
                    <a:lstStyle/>
                    <a:p>
                      <a:r>
                        <a:rPr lang="ru-RU" sz="1800" baseline="0" dirty="0" smtClean="0"/>
                        <a:t>Дошкольные образовательные учреждения                                                960,0 тыс. рублей</a:t>
                      </a:r>
                      <a:endParaRPr lang="ru-RU" sz="18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</a:tr>
              <a:tr h="848666">
                <a:tc>
                  <a:txBody>
                    <a:bodyPr/>
                    <a:lstStyle/>
                    <a:p>
                      <a:r>
                        <a:rPr lang="ru-RU" sz="1800" baseline="0" dirty="0" smtClean="0"/>
                        <a:t>Образовательные учреждения                                                                         720,0 тыс. рублей</a:t>
                      </a:r>
                      <a:endParaRPr lang="ru-RU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95736161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Ограждения образовательных учреждений</a:t>
            </a:r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83027636"/>
              </p:ext>
            </p:extLst>
          </p:nvPr>
        </p:nvGraphicFramePr>
        <p:xfrm>
          <a:off x="773324" y="1268760"/>
          <a:ext cx="7704856" cy="5040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430556"/>
                <a:gridCol w="2274300"/>
              </a:tblGrid>
              <a:tr h="2448996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Установлено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 100 %</a:t>
                      </a: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учреждений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alpha val="49000"/>
                      </a:schemeClr>
                    </a:solidFill>
                  </a:tcPr>
                </a:tc>
              </a:tr>
              <a:tr h="2591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Требуется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</a:rPr>
                        <a:t> дооснащение</a:t>
                      </a:r>
                      <a:endParaRPr lang="ru-RU" sz="2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tint val="4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 12 % учреждений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tint val="40000"/>
                        <a:alpha val="49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26846548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3851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Освещение образовательных учреждений</a:t>
            </a:r>
            <a:endParaRPr lang="ru-RU" sz="36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graphicFrame>
        <p:nvGraphicFramePr>
          <p:cNvPr id="4" name="Содержимое 5"/>
          <p:cNvGraphicFramePr>
            <a:graphicFrameLocks/>
          </p:cNvGraphicFramePr>
          <p:nvPr/>
        </p:nvGraphicFramePr>
        <p:xfrm>
          <a:off x="755576" y="1268760"/>
          <a:ext cx="7560840" cy="47525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329051"/>
                <a:gridCol w="2231789"/>
              </a:tblGrid>
              <a:tr h="2707985">
                <a:tc>
                  <a:txBody>
                    <a:bodyPr/>
                    <a:lstStyle/>
                    <a:p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</a:rPr>
                        <a:t>Оснащено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100 % учреждений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alpha val="50000"/>
                      </a:schemeClr>
                    </a:solidFill>
                  </a:tcPr>
                </a:tc>
              </a:tr>
              <a:tr h="20445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Требуется дооснащение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6 % учреждений</a:t>
                      </a: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tint val="4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00279397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  <a:ea typeface="+mj-ea"/>
                <a:cs typeface="+mj-cs"/>
              </a:rPr>
              <a:t>Установка и подключение станции объектовой радиосистемы передачи извещений</a:t>
            </a:r>
            <a:br>
              <a:rPr lang="ru-RU" sz="36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  <a:ea typeface="+mj-ea"/>
                <a:cs typeface="+mj-cs"/>
              </a:rPr>
            </a:br>
            <a:r>
              <a:rPr lang="ru-RU" sz="3600" b="1" dirty="0">
                <a:ln w="1905"/>
                <a:solidFill>
                  <a:srgbClr val="0033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  <a:ea typeface="+mj-ea"/>
                <a:cs typeface="+mj-cs"/>
              </a:rPr>
              <a:t>«Стрелец – Мониторинг»</a:t>
            </a:r>
            <a:endParaRPr lang="ru-RU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2297438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Установлено – 100% учреждений</a:t>
            </a:r>
          </a:p>
          <a:p>
            <a:endParaRPr lang="ru-RU" sz="40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Подключено – 100 % учреждений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77127441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1143000"/>
          </a:xfrm>
        </p:spPr>
        <p:txBody>
          <a:bodyPr>
            <a:normAutofit/>
          </a:bodyPr>
          <a:lstStyle/>
          <a:p>
            <a:r>
              <a:rPr lang="ru-RU" sz="3600" b="1" u="sng" dirty="0" smtClean="0"/>
              <a:t>Пушкинский муниципальный район</a:t>
            </a:r>
            <a:endParaRPr lang="ru-RU" sz="3600" b="1" u="sng" dirty="0"/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>
          <a:xfrm>
            <a:off x="539553" y="1196752"/>
            <a:ext cx="8147248" cy="4929411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/>
              <a:t>                  </a:t>
            </a:r>
            <a:r>
              <a:rPr lang="ru-RU" sz="6000" b="1" dirty="0" smtClean="0"/>
              <a:t>ШКОЛЫ  </a:t>
            </a:r>
            <a:endParaRPr lang="ru-RU" sz="800" b="1" dirty="0" smtClean="0"/>
          </a:p>
          <a:p>
            <a:pPr>
              <a:buNone/>
            </a:pPr>
            <a:endParaRPr lang="ru-RU" sz="900" b="1" dirty="0" smtClean="0"/>
          </a:p>
          <a:p>
            <a:pPr>
              <a:buNone/>
            </a:pPr>
            <a:endParaRPr lang="ru-RU" sz="900" b="1" dirty="0" smtClean="0"/>
          </a:p>
          <a:p>
            <a:pPr>
              <a:buNone/>
            </a:pPr>
            <a:r>
              <a:rPr lang="ru-RU" sz="4800" b="1" dirty="0" smtClean="0"/>
              <a:t>муниципальные </a:t>
            </a:r>
            <a:r>
              <a:rPr lang="ru-RU" sz="6000" b="1" dirty="0" smtClean="0"/>
              <a:t>             34</a:t>
            </a:r>
          </a:p>
          <a:p>
            <a:pPr>
              <a:buNone/>
            </a:pPr>
            <a:r>
              <a:rPr lang="ru-RU" sz="4800" b="1" dirty="0" smtClean="0"/>
              <a:t>частные                                   </a:t>
            </a:r>
            <a:r>
              <a:rPr lang="ru-RU" sz="6000" b="1" dirty="0" smtClean="0"/>
              <a:t>3</a:t>
            </a:r>
            <a:endParaRPr lang="ru-RU" sz="48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0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Актуальные задачи системы образования по обеспечению антитеррористической защищенности</a:t>
            </a:r>
            <a:endParaRPr lang="ru-RU" sz="2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03748" y="1124743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2060"/>
                </a:solidFill>
                <a:latin typeface="Arial Narrow" pitchFamily="34" charset="0"/>
              </a:rPr>
              <a:t> 2018-2019 учебный год</a:t>
            </a:r>
            <a:endParaRPr lang="ru-RU" sz="24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827584" y="1916832"/>
            <a:ext cx="7776864" cy="4320480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5900" b="1" smtClean="0">
              <a:solidFill>
                <a:srgbClr val="002060"/>
              </a:solidFill>
              <a:latin typeface="Arial Narrow" pitchFamily="34" charset="0"/>
            </a:endParaRPr>
          </a:p>
          <a:p>
            <a:pPr algn="just"/>
            <a:r>
              <a:rPr lang="ru-RU" sz="8600" b="1" smtClean="0">
                <a:solidFill>
                  <a:srgbClr val="002060"/>
                </a:solidFill>
                <a:latin typeface="Arial Narrow" pitchFamily="34" charset="0"/>
              </a:rPr>
              <a:t>Ремонт и монтаж ограждений в дошкольных образовательных учреждениях </a:t>
            </a:r>
          </a:p>
          <a:p>
            <a:endParaRPr lang="ru-RU" sz="5900" b="1" smtClean="0">
              <a:solidFill>
                <a:srgbClr val="002060"/>
              </a:solidFill>
              <a:latin typeface="Arial Narrow" pitchFamily="34" charset="0"/>
            </a:endParaRPr>
          </a:p>
          <a:p>
            <a:pPr algn="just"/>
            <a:r>
              <a:rPr lang="ru-RU" sz="8600" b="1" smtClean="0">
                <a:solidFill>
                  <a:srgbClr val="002060"/>
                </a:solidFill>
                <a:latin typeface="Arial Narrow" pitchFamily="34" charset="0"/>
              </a:rPr>
              <a:t>Ремонт и монтаж уличного освещения образовательных учреждений</a:t>
            </a:r>
            <a:endParaRPr lang="ru-RU" sz="8600" smtClean="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80458456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РЕМОНТНЫЕ РАБОТЫ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571612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285860"/>
            <a:ext cx="857256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rgbClr val="0000CC"/>
              </a:solidFill>
            </a:endParaRPr>
          </a:p>
          <a:p>
            <a:pPr algn="just"/>
            <a:endParaRPr lang="ru-RU" b="1" dirty="0" smtClean="0">
              <a:solidFill>
                <a:srgbClr val="0000CC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ВСЕГО: 67,0 млн.рублей</a:t>
            </a:r>
          </a:p>
          <a:p>
            <a:r>
              <a:rPr lang="ru-RU" dirty="0" smtClean="0"/>
              <a:t>в том числе:</a:t>
            </a:r>
          </a:p>
          <a:p>
            <a:r>
              <a:rPr lang="ru-RU" dirty="0" smtClean="0"/>
              <a:t> бюджет Пушкинского района  - 25,7 млн.рублей</a:t>
            </a:r>
          </a:p>
          <a:p>
            <a:r>
              <a:rPr lang="ru-RU" dirty="0" smtClean="0"/>
              <a:t>бюджет поселений – 28,7 млн.рублей</a:t>
            </a:r>
          </a:p>
          <a:p>
            <a:r>
              <a:rPr lang="ru-RU" dirty="0" smtClean="0"/>
              <a:t>бюджет  Московской области – 12,6 млн.рублей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640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u="sng" dirty="0" smtClean="0"/>
              <a:t>Пушкинский муниципальный район</a:t>
            </a:r>
            <a:endParaRPr lang="ru-RU" sz="3600" b="1" u="sng" dirty="0"/>
          </a:p>
        </p:txBody>
      </p:sp>
      <p:sp>
        <p:nvSpPr>
          <p:cNvPr id="9" name="Заголовок 6"/>
          <p:cNvSpPr>
            <a:spLocks noGrp="1"/>
          </p:cNvSpPr>
          <p:nvPr>
            <p:ph idx="1"/>
          </p:nvPr>
        </p:nvSpPr>
        <p:spPr/>
        <p:txBody>
          <a:bodyPr>
            <a:normAutofit fontScale="82500" lnSpcReduction="10000"/>
          </a:bodyPr>
          <a:lstStyle/>
          <a:p>
            <a:pPr algn="ctr">
              <a:buNone/>
            </a:pPr>
            <a:r>
              <a:rPr lang="ru-RU" sz="5500" b="1" dirty="0" smtClean="0"/>
              <a:t> </a:t>
            </a:r>
            <a:r>
              <a:rPr lang="ru-RU" sz="6200" b="1" dirty="0" smtClean="0"/>
              <a:t>ДЕТСКИЕ САДЫ    </a:t>
            </a:r>
          </a:p>
          <a:p>
            <a:pPr>
              <a:buNone/>
            </a:pPr>
            <a:r>
              <a:rPr lang="ru-RU" sz="6200" b="1" dirty="0" smtClean="0"/>
              <a:t> </a:t>
            </a:r>
            <a:endParaRPr lang="ru-RU" sz="800" b="1" dirty="0" smtClean="0"/>
          </a:p>
          <a:p>
            <a:pPr>
              <a:buNone/>
            </a:pPr>
            <a:r>
              <a:rPr lang="ru-RU" sz="6600" b="1" dirty="0" smtClean="0"/>
              <a:t>муниципальные </a:t>
            </a:r>
            <a:r>
              <a:rPr lang="ru-RU" sz="8000" b="1" dirty="0" smtClean="0"/>
              <a:t>          42</a:t>
            </a:r>
          </a:p>
          <a:p>
            <a:pPr>
              <a:buNone/>
            </a:pPr>
            <a:r>
              <a:rPr lang="ru-RU" sz="6600" b="1" dirty="0" smtClean="0"/>
              <a:t> частные                               </a:t>
            </a:r>
            <a:r>
              <a:rPr lang="ru-RU" sz="8000" b="1" dirty="0" smtClean="0"/>
              <a:t>2</a:t>
            </a:r>
            <a:endParaRPr lang="ru-RU" sz="6600" b="1" dirty="0" smtClean="0"/>
          </a:p>
          <a:p>
            <a:pPr>
              <a:buNone/>
            </a:pPr>
            <a:endParaRPr lang="ru-RU" sz="6200" b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u="sng" dirty="0" smtClean="0"/>
              <a:t>Пушкинский муниципальный район</a:t>
            </a:r>
            <a:endParaRPr lang="ru-RU" sz="3600" b="1" u="sng" dirty="0"/>
          </a:p>
        </p:txBody>
      </p:sp>
      <p:sp>
        <p:nvSpPr>
          <p:cNvPr id="9" name="Заголовок 6"/>
          <p:cNvSpPr>
            <a:spLocks noGrp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endParaRPr lang="ru-RU" b="1" u="sng" dirty="0" smtClean="0"/>
          </a:p>
          <a:p>
            <a:pPr>
              <a:buNone/>
            </a:pPr>
            <a:r>
              <a:rPr lang="ru-RU" sz="5500" b="1" dirty="0" smtClean="0"/>
              <a:t>   </a:t>
            </a:r>
            <a:r>
              <a:rPr lang="ru-RU" sz="4900" b="1" dirty="0" smtClean="0"/>
              <a:t>УЧРЕЖДЕНИЯ ДОПОЛНИТЕЛЬНОГО       </a:t>
            </a:r>
            <a:r>
              <a:rPr lang="ru-RU" sz="6200" b="1" dirty="0" smtClean="0"/>
              <a:t>2</a:t>
            </a:r>
            <a:r>
              <a:rPr lang="ru-RU" sz="4900" b="1" dirty="0" smtClean="0"/>
              <a:t> ОБРАЗОВАНИЯ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ВСЕГО УЧРЕЖДЕНИЙ</a:t>
            </a:r>
            <a:endParaRPr lang="ru-RU" sz="3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131840" y="1628800"/>
            <a:ext cx="3024335" cy="324036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9600" b="1" dirty="0" smtClean="0"/>
          </a:p>
          <a:p>
            <a:pPr algn="ctr">
              <a:buNone/>
            </a:pPr>
            <a:r>
              <a:rPr lang="ru-RU" sz="15100" b="1" dirty="0" smtClean="0"/>
              <a:t>83</a:t>
            </a:r>
            <a:endParaRPr lang="ru-RU" sz="151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ОБЩЕЕ КОЛИЧЕСТВО</a:t>
            </a:r>
            <a:br>
              <a:rPr lang="ru-RU" sz="3600" b="1" dirty="0" smtClean="0"/>
            </a:br>
            <a:r>
              <a:rPr lang="ru-RU" sz="3600" b="1" dirty="0" smtClean="0"/>
              <a:t> ОБУЧАЮЩИХСЯ И ВОСПИТАННИКОВ</a:t>
            </a:r>
            <a:endParaRPr lang="ru-RU" sz="3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123728" y="1628800"/>
            <a:ext cx="4464496" cy="324036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9600" b="1" dirty="0" smtClean="0"/>
          </a:p>
          <a:p>
            <a:pPr algn="ctr">
              <a:buNone/>
            </a:pPr>
            <a:r>
              <a:rPr lang="ru-RU" sz="15100" b="1" dirty="0" smtClean="0"/>
              <a:t>28 581</a:t>
            </a:r>
            <a:endParaRPr lang="ru-RU" sz="151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6021288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  НА 2018-2019 УЧЕБНЫЙ ГОД</a:t>
            </a:r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9552" y="1628800"/>
            <a:ext cx="8064896" cy="32403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Образовательные учреждения Пушкинского муниципального района межведомственной комиссией признаны готовыми к началу нового 2018-2019 учебного года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6021288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 </a:t>
            </a:r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ОБУЧАЮЩИЕСЯ</a:t>
            </a:r>
            <a:endParaRPr lang="ru-RU" b="1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755576" y="1484784"/>
          <a:ext cx="7776864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1604625"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2017 -2018 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учебный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2018 -2019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учебный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3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3003887">
                <a:tc>
                  <a:txBody>
                    <a:bodyPr/>
                    <a:lstStyle/>
                    <a:p>
                      <a:pPr algn="ctr"/>
                      <a:endParaRPr lang="ru-RU" sz="4400" b="1" dirty="0" smtClean="0"/>
                    </a:p>
                    <a:p>
                      <a:pPr algn="ctr"/>
                      <a:endParaRPr lang="ru-RU" sz="4400" b="1" dirty="0" smtClean="0"/>
                    </a:p>
                    <a:p>
                      <a:pPr algn="ctr"/>
                      <a:r>
                        <a:rPr lang="ru-RU" sz="4400" b="1" dirty="0" smtClean="0"/>
                        <a:t>19 189</a:t>
                      </a:r>
                      <a:endParaRPr lang="ru-RU" sz="4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 smtClean="0"/>
                    </a:p>
                    <a:p>
                      <a:pPr algn="ctr"/>
                      <a:r>
                        <a:rPr lang="ru-RU" sz="4400" b="1" dirty="0" smtClean="0"/>
                        <a:t>                  </a:t>
                      </a:r>
                      <a:r>
                        <a:rPr lang="ru-RU" sz="4400" b="1" dirty="0" smtClean="0">
                          <a:solidFill>
                            <a:srgbClr val="0000CC"/>
                          </a:solidFill>
                        </a:rPr>
                        <a:t>+873</a:t>
                      </a:r>
                    </a:p>
                    <a:p>
                      <a:pPr algn="ctr"/>
                      <a:r>
                        <a:rPr lang="ru-RU" sz="4400" b="1" dirty="0" smtClean="0"/>
                        <a:t>20 062</a:t>
                      </a:r>
                      <a:endParaRPr lang="ru-RU" sz="4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b="1" dirty="0" smtClean="0"/>
              <a:t>ПЕРВОКЛАССНИКИ</a:t>
            </a:r>
            <a:endParaRPr lang="ru-RU" b="1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755576" y="1484784"/>
          <a:ext cx="7776864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1604625"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2017 -2018 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учебный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/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2018 -2019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учебный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sz="3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0"/>
                      </a:schemeClr>
                    </a:solidFill>
                  </a:tcPr>
                </a:tc>
              </a:tr>
              <a:tr h="3003887">
                <a:tc>
                  <a:txBody>
                    <a:bodyPr/>
                    <a:lstStyle/>
                    <a:p>
                      <a:pPr algn="ctr"/>
                      <a:endParaRPr lang="ru-RU" sz="4400" b="1" dirty="0" smtClean="0"/>
                    </a:p>
                    <a:p>
                      <a:pPr algn="ctr"/>
                      <a:endParaRPr lang="ru-RU" sz="4400" b="1" dirty="0" smtClean="0"/>
                    </a:p>
                    <a:p>
                      <a:pPr algn="ctr"/>
                      <a:r>
                        <a:rPr lang="ru-RU" sz="4400" b="1" dirty="0" smtClean="0"/>
                        <a:t>2 279</a:t>
                      </a:r>
                      <a:endParaRPr lang="ru-RU" sz="4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 smtClean="0"/>
                    </a:p>
                    <a:p>
                      <a:pPr algn="ctr"/>
                      <a:r>
                        <a:rPr lang="ru-RU" sz="4400" b="1" dirty="0" smtClean="0"/>
                        <a:t>                  </a:t>
                      </a:r>
                      <a:r>
                        <a:rPr lang="ru-RU" sz="4400" b="1" dirty="0" smtClean="0">
                          <a:solidFill>
                            <a:srgbClr val="0000CC"/>
                          </a:solidFill>
                        </a:rPr>
                        <a:t>+38</a:t>
                      </a:r>
                    </a:p>
                    <a:p>
                      <a:pPr algn="ctr"/>
                      <a:r>
                        <a:rPr lang="ru-RU" sz="4400" b="1" dirty="0" smtClean="0"/>
                        <a:t>2 317</a:t>
                      </a:r>
                      <a:endParaRPr lang="ru-RU" sz="4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tint val="40000"/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3261</TotalTime>
  <Words>479</Words>
  <Application>Microsoft Office PowerPoint</Application>
  <PresentationFormat>Экран (4:3)</PresentationFormat>
  <Paragraphs>142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ГОТОВНОСТЬ  ОБРАЗОВАТЕЛЬНЫХ УЧРЕЖДЕНИЙ   ПУШКИНСКОГО МУНИЦИПАЛЬНОГО  РАЙОНА   К  2018 - 2019   УЧЕБНОМУ  ГОДУ</vt:lpstr>
      <vt:lpstr>Пушкинский муниципальный район</vt:lpstr>
      <vt:lpstr>Пушкинский муниципальный район</vt:lpstr>
      <vt:lpstr>Пушкинский муниципальный район</vt:lpstr>
      <vt:lpstr>ВСЕГО УЧРЕЖДЕНИЙ</vt:lpstr>
      <vt:lpstr>ОБЩЕЕ КОЛИЧЕСТВО  ОБУЧАЮЩИХСЯ И ВОСПИТАННИКОВ</vt:lpstr>
      <vt:lpstr> </vt:lpstr>
      <vt:lpstr>ОБУЧАЮЩИЕСЯ</vt:lpstr>
      <vt:lpstr>ПЕРВОКЛАССНИКИ</vt:lpstr>
      <vt:lpstr>ВТОРАЯ СМЕНА  В ОБЩЕОБРАЗОВАТЕЛЬНЫХ УЧРЕЖДЕНИЯХ</vt:lpstr>
      <vt:lpstr>ЛИКВИДАЦИЯ ВТОРОЙ СМЕНЫ</vt:lpstr>
      <vt:lpstr>РЕЖИМ РАБОТЫ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РЕМОНТНЫЕ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412</cp:revision>
  <dcterms:created xsi:type="dcterms:W3CDTF">2017-08-16T07:32:05Z</dcterms:created>
  <dcterms:modified xsi:type="dcterms:W3CDTF">2018-11-12T05:08:36Z</dcterms:modified>
</cp:coreProperties>
</file>