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7" r:id="rId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B3F41-81F2-43E9-94DE-674E5ED905D2}" type="datetimeFigureOut">
              <a:rPr lang="ru-RU" smtClean="0"/>
              <a:pPr/>
              <a:t>03.08.2023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FFDA2-8110-4815-A264-37715636DC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0767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B81D-2C02-452E-ADBF-13EFA14A0240}" type="datetimeFigureOut">
              <a:rPr lang="ru-RU" smtClean="0"/>
              <a:pPr/>
              <a:t>03.08.2023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6461-F349-42FD-9207-5BCC58204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339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B81D-2C02-452E-ADBF-13EFA14A0240}" type="datetimeFigureOut">
              <a:rPr lang="ru-RU" smtClean="0"/>
              <a:pPr/>
              <a:t>03.08.2023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6461-F349-42FD-9207-5BCC58204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1088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B81D-2C02-452E-ADBF-13EFA14A0240}" type="datetimeFigureOut">
              <a:rPr lang="ru-RU" smtClean="0"/>
              <a:pPr/>
              <a:t>03.08.2023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6461-F349-42FD-9207-5BCC58204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1834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B81D-2C02-452E-ADBF-13EFA14A0240}" type="datetimeFigureOut">
              <a:rPr lang="ru-RU" smtClean="0"/>
              <a:pPr/>
              <a:t>03.08.2023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6461-F349-42FD-9207-5BCC58204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4476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B81D-2C02-452E-ADBF-13EFA14A0240}" type="datetimeFigureOut">
              <a:rPr lang="ru-RU" smtClean="0"/>
              <a:pPr/>
              <a:t>03.08.2023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6461-F349-42FD-9207-5BCC58204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291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B81D-2C02-452E-ADBF-13EFA14A0240}" type="datetimeFigureOut">
              <a:rPr lang="ru-RU" smtClean="0"/>
              <a:pPr/>
              <a:t>03.08.2023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6461-F349-42FD-9207-5BCC58204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1389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B81D-2C02-452E-ADBF-13EFA14A0240}" type="datetimeFigureOut">
              <a:rPr lang="ru-RU" smtClean="0"/>
              <a:pPr/>
              <a:t>03.08.2023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6461-F349-42FD-9207-5BCC58204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562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B81D-2C02-452E-ADBF-13EFA14A0240}" type="datetimeFigureOut">
              <a:rPr lang="ru-RU" smtClean="0"/>
              <a:pPr/>
              <a:t>03.08.2023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6461-F349-42FD-9207-5BCC58204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23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B81D-2C02-452E-ADBF-13EFA14A0240}" type="datetimeFigureOut">
              <a:rPr lang="ru-RU" smtClean="0"/>
              <a:pPr/>
              <a:t>03.08.2023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6461-F349-42FD-9207-5BCC58204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67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B81D-2C02-452E-ADBF-13EFA14A0240}" type="datetimeFigureOut">
              <a:rPr lang="ru-RU" smtClean="0"/>
              <a:pPr/>
              <a:t>03.08.2023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6461-F349-42FD-9207-5BCC58204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1983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B81D-2C02-452E-ADBF-13EFA14A0240}" type="datetimeFigureOut">
              <a:rPr lang="ru-RU" smtClean="0"/>
              <a:pPr/>
              <a:t>03.08.2023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6461-F349-42FD-9207-5BCC58204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678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5B81D-2C02-452E-ADBF-13EFA14A0240}" type="datetimeFigureOut">
              <a:rPr lang="ru-RU" smtClean="0"/>
              <a:pPr/>
              <a:t>03.08.2023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A6461-F349-42FD-9207-5BCC58204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118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9608"/>
            <a:ext cx="7630835" cy="1470025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СОЦИАЛЬНО-ЭКОНОМИЧЕСКОЕ РАЗВИТИЕ ГОРОДСКОГО ОКРУГА ПУШКИНСКИЙ МОСКОВСКОЙ ОБЛАСТИ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5" y="260648"/>
            <a:ext cx="1196382" cy="8635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0F7EB74-AEDD-40B4-A90E-69354764C7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714" b="99286" l="2906" r="982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1799557"/>
            <a:ext cx="4975844" cy="4308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555866" y="5877272"/>
            <a:ext cx="2271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квартал 2023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457" y="1556792"/>
            <a:ext cx="2819257" cy="1880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40968"/>
            <a:ext cx="2907520" cy="178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834" y="4653136"/>
            <a:ext cx="2729880" cy="204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68634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7604" y="102321"/>
            <a:ext cx="7884876" cy="806399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Социально-экономического развитие</a:t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Городского округа  Пушкинский  Московской  области </a:t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«крупным и средним» организациям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2320"/>
            <a:ext cx="1187624" cy="891572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23737958"/>
              </p:ext>
            </p:extLst>
          </p:nvPr>
        </p:nvGraphicFramePr>
        <p:xfrm>
          <a:off x="107504" y="1124742"/>
          <a:ext cx="8928991" cy="5257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3212"/>
                <a:gridCol w="2234183"/>
                <a:gridCol w="2329301"/>
                <a:gridCol w="1242295"/>
              </a:tblGrid>
              <a:tr h="62039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кв. 2022 год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кв. 2023 год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r>
                        <a:rPr lang="ru-RU" sz="1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роста (падения)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1976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ПРОМЫШЛЕННОЕ ПРОИЗВОДСТВО, млн</a:t>
                      </a:r>
                      <a:r>
                        <a:rPr lang="ru-RU" sz="1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24 828,7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24 579,3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99%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7260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ИНВЕСТИЦИИ, млн </a:t>
                      </a:r>
                      <a:r>
                        <a:rPr lang="ru-RU" sz="1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4025,1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4653,6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115,6%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7260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СТРОИТЕЛЬСТВО, млн </a:t>
                      </a:r>
                      <a:r>
                        <a:rPr lang="ru-RU" sz="1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1492,8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1247,6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83,6%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7260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РОЗНИЧНАЯ ТОРГОВЛЯ, млн </a:t>
                      </a:r>
                      <a:r>
                        <a:rPr lang="ru-RU" sz="1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19 856,8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18446,5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92,9%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7260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ПРИБЫЛЬ, млн</a:t>
                      </a:r>
                      <a:r>
                        <a:rPr lang="ru-RU" sz="1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11078,1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4322,6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39%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7260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ЗАРПЛАТА, </a:t>
                      </a:r>
                      <a:r>
                        <a:rPr lang="ru-RU" sz="1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59192,8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65985,2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111,5%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564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УРОВЕНЬ БЕЗРАБОТИЦЫ, %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0,43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0,33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251520" y="1700808"/>
            <a:ext cx="864096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51520" y="1124744"/>
            <a:ext cx="864096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79512" y="2348880"/>
            <a:ext cx="8712968" cy="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51520" y="3068960"/>
            <a:ext cx="8640960" cy="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51520" y="3717032"/>
            <a:ext cx="8640960" cy="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51520" y="4365104"/>
            <a:ext cx="8640960" cy="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51520" y="5013176"/>
            <a:ext cx="8640960" cy="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251520" y="5733256"/>
            <a:ext cx="8640960" cy="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251520" y="6453336"/>
            <a:ext cx="8640960" cy="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трелка вниз 2"/>
          <p:cNvSpPr/>
          <p:nvPr/>
        </p:nvSpPr>
        <p:spPr>
          <a:xfrm>
            <a:off x="8267266" y="6021288"/>
            <a:ext cx="12115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2148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02321"/>
            <a:ext cx="7776864" cy="1243594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Позиция Городского округа  Пушкинский  Московской 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области </a:t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основным  показателям социально-экономического положения в сравнении с МО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2320"/>
            <a:ext cx="1187624" cy="891572"/>
          </a:xfrm>
          <a:prstGeom prst="rect">
            <a:avLst/>
          </a:prstGeom>
        </p:spPr>
      </p:pic>
      <p:sp>
        <p:nvSpPr>
          <p:cNvPr id="3" name="Шестиугольник 2"/>
          <p:cNvSpPr/>
          <p:nvPr/>
        </p:nvSpPr>
        <p:spPr>
          <a:xfrm>
            <a:off x="3709869" y="4538725"/>
            <a:ext cx="1584176" cy="1281588"/>
          </a:xfrm>
          <a:prstGeom prst="hexagon">
            <a:avLst>
              <a:gd name="adj" fmla="val 22229"/>
              <a:gd name="vf" fmla="val 11547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3730341" y="2291423"/>
            <a:ext cx="1584176" cy="1273202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6588224" y="2277870"/>
            <a:ext cx="1584176" cy="1300307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683568" y="4533790"/>
            <a:ext cx="1584176" cy="1286523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6588224" y="4443646"/>
            <a:ext cx="1584176" cy="1286522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Шестиугольник 13"/>
          <p:cNvSpPr/>
          <p:nvPr/>
        </p:nvSpPr>
        <p:spPr>
          <a:xfrm>
            <a:off x="683568" y="2313120"/>
            <a:ext cx="1584176" cy="1256434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>
            <a:stCxn id="14" idx="3"/>
            <a:endCxn id="14" idx="0"/>
          </p:cNvCxnSpPr>
          <p:nvPr/>
        </p:nvCxnSpPr>
        <p:spPr>
          <a:xfrm>
            <a:off x="683568" y="2941337"/>
            <a:ext cx="158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9" idx="3"/>
            <a:endCxn id="9" idx="0"/>
          </p:cNvCxnSpPr>
          <p:nvPr/>
        </p:nvCxnSpPr>
        <p:spPr>
          <a:xfrm>
            <a:off x="3730341" y="2928024"/>
            <a:ext cx="158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0" idx="3"/>
            <a:endCxn id="10" idx="0"/>
          </p:cNvCxnSpPr>
          <p:nvPr/>
        </p:nvCxnSpPr>
        <p:spPr>
          <a:xfrm>
            <a:off x="6588224" y="2928024"/>
            <a:ext cx="158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1" idx="3"/>
            <a:endCxn id="11" idx="0"/>
          </p:cNvCxnSpPr>
          <p:nvPr/>
        </p:nvCxnSpPr>
        <p:spPr>
          <a:xfrm>
            <a:off x="683568" y="5177052"/>
            <a:ext cx="158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3" idx="3"/>
          </p:cNvCxnSpPr>
          <p:nvPr/>
        </p:nvCxnSpPr>
        <p:spPr>
          <a:xfrm flipV="1">
            <a:off x="3709869" y="5150793"/>
            <a:ext cx="1584176" cy="28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3" idx="3"/>
            <a:endCxn id="13" idx="0"/>
          </p:cNvCxnSpPr>
          <p:nvPr/>
        </p:nvCxnSpPr>
        <p:spPr>
          <a:xfrm>
            <a:off x="6588224" y="5086907"/>
            <a:ext cx="158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83568" y="1669081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ПРОМЫШЛЕННОЕ ПРОИЗВОДСТВО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17 место по МО *)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78055" y="1759121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ИНВЕСТИЦИИ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14 место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МО *)</a:t>
            </a: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88224" y="1759121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СТРОИТЕЛЬСТВО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15 место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МО *)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83568" y="3918575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РОЗНИЧНАЯ ТОРГОВЛЯ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9 место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МО *)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743907" y="3981981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ПРИБЫЛЬ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25 место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МО *)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588224" y="4010907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ЗАРПЛАТА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36 место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МО *)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115616" y="2465520"/>
            <a:ext cx="82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-1,0%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07604" y="306896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+5,8%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35090" y="5820313"/>
            <a:ext cx="7718425" cy="892552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верхнее значение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% к уровню соответствующего периода предыдущего года по Г.о. Пушкинский МО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ижнее значение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%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 уровню соответствующего периода предыдущего года по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*) по объемным показателям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033906" y="2465520"/>
            <a:ext cx="936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+15,6%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840252" y="246552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-16,4%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879214" y="3021858"/>
            <a:ext cx="1002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-9,9%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115616" y="465313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-7,1%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99592" y="530120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-8,2%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990998" y="4717575"/>
            <a:ext cx="1021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-61%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894258" y="4594749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+11,5%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176824"/>
            <a:ext cx="183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кв. 2023 года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54377" y="3010267"/>
            <a:ext cx="936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-0,2%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9898" y="5214504"/>
            <a:ext cx="1044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-8,3%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94258" y="5177052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+14,3%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84714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1862</TotalTime>
  <Words>209</Words>
  <Application>Microsoft Office PowerPoint</Application>
  <PresentationFormat>Экран (4:3)</PresentationFormat>
  <Paragraphs>63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СОЦИАЛЬНО-ЭКОНОМИЧЕСКОЕ РАЗВИТИЕ ГОРОДСКОГО ОКРУГА ПУШКИНСКИЙ МОСКОВСКОЙ ОБЛАСТИ</vt:lpstr>
      <vt:lpstr>Социально-экономического развитие Городского округа  Пушкинский  Московской  области  по «крупным и средним» организациям</vt:lpstr>
      <vt:lpstr>Позиция Городского округа  Пушкинский  Московской  области  по основным  показателям социально-экономического положения в сравнении с МО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СОЦИАЛЬНО-ЭКОНОМИЧЕСКОЕ РАЗВИТИЕ ГОРОДСКОГО ОКРУГА ПУШКИНСКИЙ МОСКОВСКОЙ ОБЛАСТИ</dc:title>
  <dc:creator>О.А.Ильина</dc:creator>
  <cp:lastModifiedBy>Ирина О. Самарина</cp:lastModifiedBy>
  <cp:revision>83</cp:revision>
  <cp:lastPrinted>2023-07-04T08:52:30Z</cp:lastPrinted>
  <dcterms:created xsi:type="dcterms:W3CDTF">2022-03-31T11:16:20Z</dcterms:created>
  <dcterms:modified xsi:type="dcterms:W3CDTF">2023-08-03T13:14:58Z</dcterms:modified>
</cp:coreProperties>
</file>